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slideLayouts/slideLayout7.xml" ContentType="application/vnd.openxmlformats-officedocument.presentationml.slideLayout+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Lst>
  <p:sldIdLst>
    <p:sldId id="260" r:id="rId3"/>
    <p:sldId id="281" r:id="rId4"/>
    <p:sldId id="282" r:id="rId5"/>
    <p:sldId id="291" r:id="rId6"/>
    <p:sldId id="280" r:id="rId7"/>
    <p:sldId id="279" r:id="rId8"/>
    <p:sldId id="278" r:id="rId9"/>
    <p:sldId id="286" r:id="rId10"/>
    <p:sldId id="284" r:id="rId11"/>
    <p:sldId id="285" r:id="rId12"/>
    <p:sldId id="256" r:id="rId13"/>
    <p:sldId id="257" r:id="rId14"/>
    <p:sldId id="258" r:id="rId15"/>
    <p:sldId id="264" r:id="rId16"/>
    <p:sldId id="263" r:id="rId17"/>
    <p:sldId id="268" r:id="rId18"/>
    <p:sldId id="267" r:id="rId19"/>
    <p:sldId id="266" r:id="rId20"/>
    <p:sldId id="269" r:id="rId21"/>
    <p:sldId id="270" r:id="rId22"/>
    <p:sldId id="287" r:id="rId23"/>
    <p:sldId id="289" r:id="rId24"/>
    <p:sldId id="288" r:id="rId25"/>
    <p:sldId id="271" r:id="rId26"/>
    <p:sldId id="275" r:id="rId27"/>
  </p:sldIdLst>
  <p:sldSz cx="12192000" cy="6858000"/>
  <p:notesSz cx="6858000" cy="987425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D8E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4660"/>
  </p:normalViewPr>
  <p:slideViewPr>
    <p:cSldViewPr snapToGrid="0">
      <p:cViewPr varScale="1">
        <p:scale>
          <a:sx n="61" d="100"/>
          <a:sy n="61" d="100"/>
        </p:scale>
        <p:origin x="-96" y="-34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sl-SI"/>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l-SI"/>
          </a:p>
        </p:txBody>
      </p:sp>
      <p:sp>
        <p:nvSpPr>
          <p:cNvPr id="4" name="Date Placeholder 3"/>
          <p:cNvSpPr>
            <a:spLocks noGrp="1"/>
          </p:cNvSpPr>
          <p:nvPr>
            <p:ph type="dt" sz="half" idx="10"/>
          </p:nvPr>
        </p:nvSpPr>
        <p:spPr/>
        <p:txBody>
          <a:bodyPr/>
          <a:lstStyle>
            <a:lvl1pPr>
              <a:defRPr/>
            </a:lvl1pPr>
          </a:lstStyle>
          <a:p>
            <a:fld id="{40902990-60C6-4097-9D20-5EA1884B7675}" type="datetimeFigureOut">
              <a:rPr lang="sl-SI" smtClean="0"/>
              <a:pPr/>
              <a:t>12. 12. 2018</a:t>
            </a:fld>
            <a:endParaRPr lang="sl-SI"/>
          </a:p>
        </p:txBody>
      </p:sp>
      <p:sp>
        <p:nvSpPr>
          <p:cNvPr id="5" name="Footer Placeholder 4"/>
          <p:cNvSpPr>
            <a:spLocks noGrp="1"/>
          </p:cNvSpPr>
          <p:nvPr>
            <p:ph type="ftr" sz="quarter" idx="11"/>
          </p:nvPr>
        </p:nvSpPr>
        <p:spPr/>
        <p:txBody>
          <a:bodyPr/>
          <a:lstStyle>
            <a:lvl1pPr>
              <a:defRPr/>
            </a:lvl1pPr>
          </a:lstStyle>
          <a:p>
            <a:endParaRPr lang="sl-SI"/>
          </a:p>
        </p:txBody>
      </p:sp>
      <p:sp>
        <p:nvSpPr>
          <p:cNvPr id="6" name="Slide Number Placeholder 5"/>
          <p:cNvSpPr>
            <a:spLocks noGrp="1"/>
          </p:cNvSpPr>
          <p:nvPr>
            <p:ph type="sldNum" sz="quarter" idx="12"/>
          </p:nvPr>
        </p:nvSpPr>
        <p:spPr/>
        <p:txBody>
          <a:bodyPr/>
          <a:lstStyle>
            <a:lvl1pPr>
              <a:defRPr/>
            </a:lvl1pPr>
          </a:lstStyle>
          <a:p>
            <a:fld id="{58723F91-45FF-4A74-B3EC-4A572D87B54B}" type="slidenum">
              <a:rPr lang="sl-SI" smtClean="0"/>
              <a:pPr/>
              <a:t>‹#›</a:t>
            </a:fld>
            <a:endParaRPr lang="sl-SI"/>
          </a:p>
        </p:txBody>
      </p:sp>
    </p:spTree>
    <p:extLst>
      <p:ext uri="{BB962C8B-B14F-4D97-AF65-F5344CB8AC3E}">
        <p14:creationId xmlns:p14="http://schemas.microsoft.com/office/powerpoint/2010/main" xmlns="" val="2386983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10"/>
          </p:nvPr>
        </p:nvSpPr>
        <p:spPr/>
        <p:txBody>
          <a:bodyPr/>
          <a:lstStyle/>
          <a:p>
            <a:fld id="{40902990-60C6-4097-9D20-5EA1884B7675}" type="datetimeFigureOut">
              <a:rPr lang="sl-SI" smtClean="0"/>
              <a:pPr/>
              <a:t>12. 12. 2018</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58723F91-45FF-4A74-B3EC-4A572D87B54B}" type="slidenum">
              <a:rPr lang="sl-SI" smtClean="0"/>
              <a:pPr/>
              <a:t>‹#›</a:t>
            </a:fld>
            <a:endParaRPr lang="sl-SI"/>
          </a:p>
        </p:txBody>
      </p:sp>
    </p:spTree>
    <p:extLst>
      <p:ext uri="{BB962C8B-B14F-4D97-AF65-F5344CB8AC3E}">
        <p14:creationId xmlns:p14="http://schemas.microsoft.com/office/powerpoint/2010/main" xmlns="" val="1214219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dirty="0"/>
          </a:p>
        </p:txBody>
      </p:sp>
      <p:sp>
        <p:nvSpPr>
          <p:cNvPr id="3" name="Date Placeholder 2"/>
          <p:cNvSpPr>
            <a:spLocks noGrp="1"/>
          </p:cNvSpPr>
          <p:nvPr>
            <p:ph type="dt" sz="half" idx="10"/>
          </p:nvPr>
        </p:nvSpPr>
        <p:spPr>
          <a:xfrm>
            <a:off x="1344085" y="6356351"/>
            <a:ext cx="2586567" cy="365125"/>
          </a:xfrm>
        </p:spPr>
        <p:txBody>
          <a:bodyPr/>
          <a:lstStyle>
            <a:lvl1pPr>
              <a:defRPr/>
            </a:lvl1pPr>
          </a:lstStyle>
          <a:p>
            <a:pPr>
              <a:defRPr/>
            </a:pPr>
            <a:fld id="{5D04ACB9-A153-4B88-B91F-85AE3BDC7945}" type="datetimeFigureOut">
              <a:rPr lang="sl-SI"/>
              <a:pPr>
                <a:defRPr/>
              </a:pPr>
              <a:t>12. 12. 2018</a:t>
            </a:fld>
            <a:endParaRPr lang="sl-SI"/>
          </a:p>
        </p:txBody>
      </p:sp>
      <p:sp>
        <p:nvSpPr>
          <p:cNvPr id="4" name="Footer Placeholder 3"/>
          <p:cNvSpPr>
            <a:spLocks noGrp="1"/>
          </p:cNvSpPr>
          <p:nvPr>
            <p:ph type="ftr" sz="quarter" idx="11"/>
          </p:nvPr>
        </p:nvSpPr>
        <p:spPr/>
        <p:txBody>
          <a:bodyPr/>
          <a:lstStyle>
            <a:lvl1pPr>
              <a:defRPr/>
            </a:lvl1pPr>
          </a:lstStyle>
          <a:p>
            <a:pPr>
              <a:defRPr/>
            </a:pPr>
            <a:endParaRPr lang="sl-SI"/>
          </a:p>
        </p:txBody>
      </p:sp>
      <p:sp>
        <p:nvSpPr>
          <p:cNvPr id="5" name="Slide Number Placeholder 4"/>
          <p:cNvSpPr>
            <a:spLocks noGrp="1"/>
          </p:cNvSpPr>
          <p:nvPr>
            <p:ph type="sldNum" sz="quarter" idx="12"/>
          </p:nvPr>
        </p:nvSpPr>
        <p:spPr/>
        <p:txBody>
          <a:bodyPr/>
          <a:lstStyle>
            <a:lvl1pPr>
              <a:defRPr smtClean="0"/>
            </a:lvl1pPr>
          </a:lstStyle>
          <a:p>
            <a:pPr>
              <a:defRPr/>
            </a:pPr>
            <a:fld id="{7BFA0DF7-2A40-4871-A407-14F8F9263603}" type="slidenum">
              <a:rPr lang="sl-SI"/>
              <a:pPr>
                <a:defRPr/>
              </a:pPr>
              <a:t>‹#›</a:t>
            </a:fld>
            <a:endParaRPr lang="sl-SI"/>
          </a:p>
        </p:txBody>
      </p:sp>
    </p:spTree>
    <p:extLst>
      <p:ext uri="{BB962C8B-B14F-4D97-AF65-F5344CB8AC3E}">
        <p14:creationId xmlns:p14="http://schemas.microsoft.com/office/powerpoint/2010/main" xmlns="" val="3997551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44000" y="1440001"/>
            <a:ext cx="7152599" cy="677108"/>
          </a:xfrm>
        </p:spPr>
        <p:txBody>
          <a:bodyPr/>
          <a:lstStyle/>
          <a:p>
            <a:r>
              <a:rPr lang="en-US" smtClean="0"/>
              <a:t>Click to edit Master title style</a:t>
            </a:r>
            <a:endParaRPr lang="sl-SI" dirty="0"/>
          </a:p>
        </p:txBody>
      </p:sp>
      <p:sp>
        <p:nvSpPr>
          <p:cNvPr id="3" name="Subtitle 2"/>
          <p:cNvSpPr>
            <a:spLocks noGrp="1"/>
          </p:cNvSpPr>
          <p:nvPr>
            <p:ph type="subTitle" idx="1"/>
          </p:nvPr>
        </p:nvSpPr>
        <p:spPr>
          <a:xfrm>
            <a:off x="1344000" y="2880000"/>
            <a:ext cx="9519209"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l-SI" dirty="0"/>
          </a:p>
        </p:txBody>
      </p:sp>
      <p:sp>
        <p:nvSpPr>
          <p:cNvPr id="4" name="Date Placeholder 3"/>
          <p:cNvSpPr>
            <a:spLocks noGrp="1"/>
          </p:cNvSpPr>
          <p:nvPr>
            <p:ph type="dt" sz="half" idx="10"/>
          </p:nvPr>
        </p:nvSpPr>
        <p:spPr/>
        <p:txBody>
          <a:bodyPr/>
          <a:lstStyle>
            <a:lvl1pPr>
              <a:defRPr/>
            </a:lvl1pPr>
          </a:lstStyle>
          <a:p>
            <a:pPr>
              <a:defRPr/>
            </a:pPr>
            <a:fld id="{CAB97613-9A0D-414C-A0FC-FE662AB2DF10}" type="datetimeFigureOut">
              <a:rPr lang="sl-SI"/>
              <a:pPr>
                <a:defRPr/>
              </a:pPr>
              <a:t>12. 12. 2018</a:t>
            </a:fld>
            <a:endParaRPr lang="sl-SI"/>
          </a:p>
        </p:txBody>
      </p:sp>
      <p:sp>
        <p:nvSpPr>
          <p:cNvPr id="5" name="Footer Placeholder 4"/>
          <p:cNvSpPr>
            <a:spLocks noGrp="1"/>
          </p:cNvSpPr>
          <p:nvPr>
            <p:ph type="ftr" sz="quarter" idx="11"/>
          </p:nvPr>
        </p:nvSpPr>
        <p:spPr/>
        <p:txBody>
          <a:bodyPr/>
          <a:lstStyle>
            <a:lvl1pPr>
              <a:defRPr/>
            </a:lvl1pPr>
          </a:lstStyle>
          <a:p>
            <a:pPr>
              <a:defRPr/>
            </a:pPr>
            <a:endParaRPr lang="sl-SI"/>
          </a:p>
        </p:txBody>
      </p:sp>
      <p:sp>
        <p:nvSpPr>
          <p:cNvPr id="6" name="Slide Number Placeholder 5"/>
          <p:cNvSpPr>
            <a:spLocks noGrp="1"/>
          </p:cNvSpPr>
          <p:nvPr>
            <p:ph type="sldNum" sz="quarter" idx="12"/>
          </p:nvPr>
        </p:nvSpPr>
        <p:spPr/>
        <p:txBody>
          <a:bodyPr/>
          <a:lstStyle>
            <a:lvl1pPr>
              <a:defRPr/>
            </a:lvl1pPr>
          </a:lstStyle>
          <a:p>
            <a:pPr>
              <a:defRPr/>
            </a:pPr>
            <a:fld id="{586D4DF3-C93B-4A6F-80BB-62116E764947}" type="slidenum">
              <a:rPr lang="sl-SI"/>
              <a:pPr>
                <a:defRPr/>
              </a:pPr>
              <a:t>‹#›</a:t>
            </a:fld>
            <a:endParaRPr lang="sl-SI"/>
          </a:p>
        </p:txBody>
      </p:sp>
    </p:spTree>
    <p:extLst>
      <p:ext uri="{BB962C8B-B14F-4D97-AF65-F5344CB8AC3E}">
        <p14:creationId xmlns:p14="http://schemas.microsoft.com/office/powerpoint/2010/main" xmlns="" val="3973291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13" name="Text Placeholder 11"/>
          <p:cNvSpPr>
            <a:spLocks noGrp="1"/>
          </p:cNvSpPr>
          <p:nvPr>
            <p:ph type="body" sz="quarter" idx="13"/>
          </p:nvPr>
        </p:nvSpPr>
        <p:spPr>
          <a:xfrm>
            <a:off x="1295234" y="3240088"/>
            <a:ext cx="9601367" cy="26273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14"/>
          </p:nvPr>
        </p:nvSpPr>
        <p:spPr/>
        <p:txBody>
          <a:bodyPr/>
          <a:lstStyle>
            <a:lvl1pPr>
              <a:defRPr/>
            </a:lvl1pPr>
          </a:lstStyle>
          <a:p>
            <a:pPr>
              <a:defRPr/>
            </a:pPr>
            <a:fld id="{5C5856A6-C73C-4572-A19A-A56CAC9B1B11}" type="datetimeFigureOut">
              <a:rPr lang="sl-SI"/>
              <a:pPr>
                <a:defRPr/>
              </a:pPr>
              <a:t>12. 12. 2018</a:t>
            </a:fld>
            <a:endParaRPr lang="sl-SI"/>
          </a:p>
        </p:txBody>
      </p:sp>
      <p:sp>
        <p:nvSpPr>
          <p:cNvPr id="5" name="Footer Placeholder 4"/>
          <p:cNvSpPr>
            <a:spLocks noGrp="1"/>
          </p:cNvSpPr>
          <p:nvPr>
            <p:ph type="ftr" sz="quarter" idx="15"/>
          </p:nvPr>
        </p:nvSpPr>
        <p:spPr/>
        <p:txBody>
          <a:bodyPr/>
          <a:lstStyle>
            <a:lvl1pPr>
              <a:defRPr/>
            </a:lvl1pPr>
          </a:lstStyle>
          <a:p>
            <a:pPr>
              <a:defRPr/>
            </a:pPr>
            <a:endParaRPr lang="sl-SI"/>
          </a:p>
        </p:txBody>
      </p:sp>
      <p:sp>
        <p:nvSpPr>
          <p:cNvPr id="6" name="Slide Number Placeholder 5"/>
          <p:cNvSpPr>
            <a:spLocks noGrp="1"/>
          </p:cNvSpPr>
          <p:nvPr>
            <p:ph type="sldNum" sz="quarter" idx="16"/>
          </p:nvPr>
        </p:nvSpPr>
        <p:spPr/>
        <p:txBody>
          <a:bodyPr/>
          <a:lstStyle>
            <a:lvl1pPr>
              <a:defRPr/>
            </a:lvl1pPr>
          </a:lstStyle>
          <a:p>
            <a:pPr>
              <a:defRPr/>
            </a:pPr>
            <a:fld id="{932A794A-1647-47CC-9350-03ED68E61622}" type="slidenum">
              <a:rPr lang="sl-SI"/>
              <a:pPr>
                <a:defRPr/>
              </a:pPr>
              <a:t>‹#›</a:t>
            </a:fld>
            <a:endParaRPr lang="sl-SI"/>
          </a:p>
        </p:txBody>
      </p:sp>
    </p:spTree>
    <p:extLst>
      <p:ext uri="{BB962C8B-B14F-4D97-AF65-F5344CB8AC3E}">
        <p14:creationId xmlns:p14="http://schemas.microsoft.com/office/powerpoint/2010/main" xmlns="" val="359874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Content Placeholder 2"/>
          <p:cNvSpPr>
            <a:spLocks noGrp="1"/>
          </p:cNvSpPr>
          <p:nvPr>
            <p:ph idx="1"/>
          </p:nvPr>
        </p:nvSpPr>
        <p:spPr>
          <a:xfrm>
            <a:off x="1296000" y="3240000"/>
            <a:ext cx="9600000" cy="2628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dirty="0"/>
          </a:p>
        </p:txBody>
      </p:sp>
      <p:sp>
        <p:nvSpPr>
          <p:cNvPr id="4" name="Date Placeholder 3"/>
          <p:cNvSpPr>
            <a:spLocks noGrp="1"/>
          </p:cNvSpPr>
          <p:nvPr>
            <p:ph type="dt" sz="half" idx="10"/>
          </p:nvPr>
        </p:nvSpPr>
        <p:spPr/>
        <p:txBody>
          <a:bodyPr/>
          <a:lstStyle>
            <a:lvl1pPr>
              <a:defRPr/>
            </a:lvl1pPr>
          </a:lstStyle>
          <a:p>
            <a:pPr>
              <a:defRPr/>
            </a:pPr>
            <a:fld id="{D2E6057C-9BFA-4BE9-89E8-FF0A895E44E3}" type="datetimeFigureOut">
              <a:rPr lang="sl-SI"/>
              <a:pPr>
                <a:defRPr/>
              </a:pPr>
              <a:t>12. 12. 2018</a:t>
            </a:fld>
            <a:endParaRPr lang="sl-SI"/>
          </a:p>
        </p:txBody>
      </p:sp>
      <p:sp>
        <p:nvSpPr>
          <p:cNvPr id="5" name="Footer Placeholder 4"/>
          <p:cNvSpPr>
            <a:spLocks noGrp="1"/>
          </p:cNvSpPr>
          <p:nvPr>
            <p:ph type="ftr" sz="quarter" idx="11"/>
          </p:nvPr>
        </p:nvSpPr>
        <p:spPr/>
        <p:txBody>
          <a:bodyPr/>
          <a:lstStyle>
            <a:lvl1pPr>
              <a:defRPr/>
            </a:lvl1pPr>
          </a:lstStyle>
          <a:p>
            <a:pPr>
              <a:defRPr/>
            </a:pPr>
            <a:endParaRPr lang="sl-SI"/>
          </a:p>
        </p:txBody>
      </p:sp>
      <p:sp>
        <p:nvSpPr>
          <p:cNvPr id="6" name="Slide Number Placeholder 5"/>
          <p:cNvSpPr>
            <a:spLocks noGrp="1"/>
          </p:cNvSpPr>
          <p:nvPr>
            <p:ph type="sldNum" sz="quarter" idx="12"/>
          </p:nvPr>
        </p:nvSpPr>
        <p:spPr/>
        <p:txBody>
          <a:bodyPr/>
          <a:lstStyle>
            <a:lvl1pPr>
              <a:defRPr/>
            </a:lvl1pPr>
          </a:lstStyle>
          <a:p>
            <a:pPr>
              <a:defRPr/>
            </a:pPr>
            <a:fld id="{FA64572B-A788-43E4-9CF6-ED972EA99D3B}" type="slidenum">
              <a:rPr lang="sl-SI"/>
              <a:pPr>
                <a:defRPr/>
              </a:pPr>
              <a:t>‹#›</a:t>
            </a:fld>
            <a:endParaRPr lang="sl-SI"/>
          </a:p>
        </p:txBody>
      </p:sp>
    </p:spTree>
    <p:extLst>
      <p:ext uri="{BB962C8B-B14F-4D97-AF65-F5344CB8AC3E}">
        <p14:creationId xmlns:p14="http://schemas.microsoft.com/office/powerpoint/2010/main" xmlns="" val="2227286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dirty="0"/>
          </a:p>
        </p:txBody>
      </p:sp>
      <p:sp>
        <p:nvSpPr>
          <p:cNvPr id="14" name="Text Placeholder 12"/>
          <p:cNvSpPr>
            <a:spLocks noGrp="1"/>
          </p:cNvSpPr>
          <p:nvPr>
            <p:ph type="body" sz="quarter" idx="13"/>
          </p:nvPr>
        </p:nvSpPr>
        <p:spPr>
          <a:xfrm>
            <a:off x="1295401" y="3240088"/>
            <a:ext cx="4417484" cy="26273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dirty="0"/>
          </a:p>
        </p:txBody>
      </p:sp>
      <p:sp>
        <p:nvSpPr>
          <p:cNvPr id="18" name="Text Placeholder 15"/>
          <p:cNvSpPr>
            <a:spLocks noGrp="1"/>
          </p:cNvSpPr>
          <p:nvPr>
            <p:ph type="body" sz="quarter" idx="14"/>
          </p:nvPr>
        </p:nvSpPr>
        <p:spPr>
          <a:xfrm>
            <a:off x="6464300" y="3240088"/>
            <a:ext cx="4416000" cy="26273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Date Placeholder 4"/>
          <p:cNvSpPr>
            <a:spLocks noGrp="1"/>
          </p:cNvSpPr>
          <p:nvPr>
            <p:ph type="dt" sz="half" idx="15"/>
          </p:nvPr>
        </p:nvSpPr>
        <p:spPr>
          <a:xfrm>
            <a:off x="1344084" y="6356351"/>
            <a:ext cx="2844800" cy="365125"/>
          </a:xfrm>
        </p:spPr>
        <p:txBody>
          <a:bodyPr/>
          <a:lstStyle>
            <a:lvl1pPr>
              <a:defRPr/>
            </a:lvl1pPr>
          </a:lstStyle>
          <a:p>
            <a:pPr>
              <a:defRPr/>
            </a:pPr>
            <a:fld id="{5B21F9E2-63E6-49E0-ABB1-AAB349CA2234}" type="datetimeFigureOut">
              <a:rPr lang="sl-SI"/>
              <a:pPr>
                <a:defRPr/>
              </a:pPr>
              <a:t>12. 12. 2018</a:t>
            </a:fld>
            <a:endParaRPr lang="sl-SI"/>
          </a:p>
        </p:txBody>
      </p:sp>
      <p:sp>
        <p:nvSpPr>
          <p:cNvPr id="6" name="Footer Placeholder 5"/>
          <p:cNvSpPr>
            <a:spLocks noGrp="1"/>
          </p:cNvSpPr>
          <p:nvPr>
            <p:ph type="ftr" sz="quarter" idx="16"/>
          </p:nvPr>
        </p:nvSpPr>
        <p:spPr/>
        <p:txBody>
          <a:bodyPr/>
          <a:lstStyle>
            <a:lvl1pPr>
              <a:defRPr/>
            </a:lvl1pPr>
          </a:lstStyle>
          <a:p>
            <a:pPr>
              <a:defRPr/>
            </a:pPr>
            <a:endParaRPr lang="sl-SI"/>
          </a:p>
        </p:txBody>
      </p:sp>
      <p:sp>
        <p:nvSpPr>
          <p:cNvPr id="7" name="Slide Number Placeholder 6"/>
          <p:cNvSpPr>
            <a:spLocks noGrp="1"/>
          </p:cNvSpPr>
          <p:nvPr>
            <p:ph type="sldNum" sz="quarter" idx="17"/>
          </p:nvPr>
        </p:nvSpPr>
        <p:spPr/>
        <p:txBody>
          <a:bodyPr/>
          <a:lstStyle>
            <a:lvl1pPr>
              <a:defRPr smtClean="0"/>
            </a:lvl1pPr>
          </a:lstStyle>
          <a:p>
            <a:pPr>
              <a:defRPr/>
            </a:pPr>
            <a:fld id="{E0D334CE-53FF-431E-82ED-3D51F3C2C87D}" type="slidenum">
              <a:rPr lang="sl-SI"/>
              <a:pPr>
                <a:defRPr/>
              </a:pPr>
              <a:t>‹#›</a:t>
            </a:fld>
            <a:endParaRPr lang="sl-SI"/>
          </a:p>
        </p:txBody>
      </p:sp>
    </p:spTree>
    <p:extLst>
      <p:ext uri="{BB962C8B-B14F-4D97-AF65-F5344CB8AC3E}">
        <p14:creationId xmlns:p14="http://schemas.microsoft.com/office/powerpoint/2010/main" xmlns="" val="2656173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dirty="0"/>
          </a:p>
        </p:txBody>
      </p:sp>
      <p:sp>
        <p:nvSpPr>
          <p:cNvPr id="3" name="Content Placeholder 2"/>
          <p:cNvSpPr>
            <a:spLocks noGrp="1"/>
          </p:cNvSpPr>
          <p:nvPr>
            <p:ph sz="half" idx="1"/>
          </p:nvPr>
        </p:nvSpPr>
        <p:spPr>
          <a:xfrm>
            <a:off x="1296000" y="3240000"/>
            <a:ext cx="4416000" cy="262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dirty="0"/>
          </a:p>
        </p:txBody>
      </p:sp>
      <p:sp>
        <p:nvSpPr>
          <p:cNvPr id="4" name="Content Placeholder 3"/>
          <p:cNvSpPr>
            <a:spLocks noGrp="1"/>
          </p:cNvSpPr>
          <p:nvPr>
            <p:ph sz="half" idx="2"/>
          </p:nvPr>
        </p:nvSpPr>
        <p:spPr>
          <a:xfrm>
            <a:off x="6464799" y="3240000"/>
            <a:ext cx="4416000" cy="262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dirty="0"/>
          </a:p>
        </p:txBody>
      </p:sp>
      <p:sp>
        <p:nvSpPr>
          <p:cNvPr id="5" name="Date Placeholder 4"/>
          <p:cNvSpPr>
            <a:spLocks noGrp="1"/>
          </p:cNvSpPr>
          <p:nvPr>
            <p:ph type="dt" sz="half" idx="10"/>
          </p:nvPr>
        </p:nvSpPr>
        <p:spPr>
          <a:xfrm>
            <a:off x="1344084" y="6356351"/>
            <a:ext cx="2844800" cy="365125"/>
          </a:xfrm>
        </p:spPr>
        <p:txBody>
          <a:bodyPr/>
          <a:lstStyle>
            <a:lvl1pPr>
              <a:defRPr/>
            </a:lvl1pPr>
          </a:lstStyle>
          <a:p>
            <a:pPr>
              <a:defRPr/>
            </a:pPr>
            <a:fld id="{3340CFC5-0F98-48DC-9742-9E79EF57E0C9}" type="datetimeFigureOut">
              <a:rPr lang="sl-SI"/>
              <a:pPr>
                <a:defRPr/>
              </a:pPr>
              <a:t>12. 12. 2018</a:t>
            </a:fld>
            <a:endParaRPr lang="sl-SI"/>
          </a:p>
        </p:txBody>
      </p:sp>
      <p:sp>
        <p:nvSpPr>
          <p:cNvPr id="6" name="Footer Placeholder 5"/>
          <p:cNvSpPr>
            <a:spLocks noGrp="1"/>
          </p:cNvSpPr>
          <p:nvPr>
            <p:ph type="ftr" sz="quarter" idx="11"/>
          </p:nvPr>
        </p:nvSpPr>
        <p:spPr/>
        <p:txBody>
          <a:bodyPr/>
          <a:lstStyle>
            <a:lvl1pPr>
              <a:defRPr/>
            </a:lvl1pPr>
          </a:lstStyle>
          <a:p>
            <a:pPr>
              <a:defRPr/>
            </a:pPr>
            <a:endParaRPr lang="sl-SI"/>
          </a:p>
        </p:txBody>
      </p:sp>
      <p:sp>
        <p:nvSpPr>
          <p:cNvPr id="7" name="Slide Number Placeholder 6"/>
          <p:cNvSpPr>
            <a:spLocks noGrp="1"/>
          </p:cNvSpPr>
          <p:nvPr>
            <p:ph type="sldNum" sz="quarter" idx="12"/>
          </p:nvPr>
        </p:nvSpPr>
        <p:spPr/>
        <p:txBody>
          <a:bodyPr/>
          <a:lstStyle>
            <a:lvl1pPr>
              <a:defRPr smtClean="0"/>
            </a:lvl1pPr>
          </a:lstStyle>
          <a:p>
            <a:pPr>
              <a:defRPr/>
            </a:pPr>
            <a:fld id="{565F4776-64F7-4CA9-AB7A-DF5A5ED90D36}" type="slidenum">
              <a:rPr lang="sl-SI"/>
              <a:pPr>
                <a:defRPr/>
              </a:pPr>
              <a:t>‹#›</a:t>
            </a:fld>
            <a:endParaRPr lang="sl-SI"/>
          </a:p>
        </p:txBody>
      </p:sp>
    </p:spTree>
    <p:extLst>
      <p:ext uri="{BB962C8B-B14F-4D97-AF65-F5344CB8AC3E}">
        <p14:creationId xmlns:p14="http://schemas.microsoft.com/office/powerpoint/2010/main" xmlns="" val="3898252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dirty="0"/>
          </a:p>
        </p:txBody>
      </p:sp>
      <p:sp>
        <p:nvSpPr>
          <p:cNvPr id="4" name="Content Placeholder 3"/>
          <p:cNvSpPr>
            <a:spLocks noGrp="1"/>
          </p:cNvSpPr>
          <p:nvPr>
            <p:ph sz="half" idx="2"/>
          </p:nvPr>
        </p:nvSpPr>
        <p:spPr>
          <a:xfrm>
            <a:off x="6464799" y="3240000"/>
            <a:ext cx="4416000" cy="262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dirty="0"/>
          </a:p>
        </p:txBody>
      </p:sp>
      <p:sp>
        <p:nvSpPr>
          <p:cNvPr id="10" name="Text Placeholder 8"/>
          <p:cNvSpPr>
            <a:spLocks noGrp="1"/>
          </p:cNvSpPr>
          <p:nvPr>
            <p:ph type="body" sz="quarter" idx="13"/>
          </p:nvPr>
        </p:nvSpPr>
        <p:spPr>
          <a:xfrm>
            <a:off x="1295401" y="3240088"/>
            <a:ext cx="4417484" cy="26273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Date Placeholder 4"/>
          <p:cNvSpPr>
            <a:spLocks noGrp="1"/>
          </p:cNvSpPr>
          <p:nvPr>
            <p:ph type="dt" sz="half" idx="14"/>
          </p:nvPr>
        </p:nvSpPr>
        <p:spPr>
          <a:xfrm>
            <a:off x="1344084" y="6356351"/>
            <a:ext cx="2844800" cy="365125"/>
          </a:xfrm>
        </p:spPr>
        <p:txBody>
          <a:bodyPr/>
          <a:lstStyle>
            <a:lvl1pPr>
              <a:defRPr/>
            </a:lvl1pPr>
          </a:lstStyle>
          <a:p>
            <a:pPr>
              <a:defRPr/>
            </a:pPr>
            <a:fld id="{78F7A3EA-DFE6-4744-994D-97B93D83C829}" type="datetimeFigureOut">
              <a:rPr lang="sl-SI"/>
              <a:pPr>
                <a:defRPr/>
              </a:pPr>
              <a:t>12. 12. 2018</a:t>
            </a:fld>
            <a:endParaRPr lang="sl-SI"/>
          </a:p>
        </p:txBody>
      </p:sp>
      <p:sp>
        <p:nvSpPr>
          <p:cNvPr id="6" name="Footer Placeholder 5"/>
          <p:cNvSpPr>
            <a:spLocks noGrp="1"/>
          </p:cNvSpPr>
          <p:nvPr>
            <p:ph type="ftr" sz="quarter" idx="15"/>
          </p:nvPr>
        </p:nvSpPr>
        <p:spPr/>
        <p:txBody>
          <a:bodyPr/>
          <a:lstStyle>
            <a:lvl1pPr>
              <a:defRPr/>
            </a:lvl1pPr>
          </a:lstStyle>
          <a:p>
            <a:pPr>
              <a:defRPr/>
            </a:pPr>
            <a:endParaRPr lang="sl-SI"/>
          </a:p>
        </p:txBody>
      </p:sp>
      <p:sp>
        <p:nvSpPr>
          <p:cNvPr id="7" name="Slide Number Placeholder 6"/>
          <p:cNvSpPr>
            <a:spLocks noGrp="1"/>
          </p:cNvSpPr>
          <p:nvPr>
            <p:ph type="sldNum" sz="quarter" idx="16"/>
          </p:nvPr>
        </p:nvSpPr>
        <p:spPr/>
        <p:txBody>
          <a:bodyPr/>
          <a:lstStyle>
            <a:lvl1pPr>
              <a:defRPr smtClean="0"/>
            </a:lvl1pPr>
          </a:lstStyle>
          <a:p>
            <a:pPr>
              <a:defRPr/>
            </a:pPr>
            <a:fld id="{E7E0541E-3F8F-48A2-A15C-561A054A227C}" type="slidenum">
              <a:rPr lang="sl-SI"/>
              <a:pPr>
                <a:defRPr/>
              </a:pPr>
              <a:t>‹#›</a:t>
            </a:fld>
            <a:endParaRPr lang="sl-SI"/>
          </a:p>
        </p:txBody>
      </p:sp>
    </p:spTree>
    <p:extLst>
      <p:ext uri="{BB962C8B-B14F-4D97-AF65-F5344CB8AC3E}">
        <p14:creationId xmlns:p14="http://schemas.microsoft.com/office/powerpoint/2010/main" xmlns="" val="1969875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7E8AF67-8ED7-455A-84E7-57E6646475F2}" type="datetimeFigureOut">
              <a:rPr lang="sl-SI"/>
              <a:pPr>
                <a:defRPr/>
              </a:pPr>
              <a:t>12. 12. 2018</a:t>
            </a:fld>
            <a:endParaRPr lang="sl-SI"/>
          </a:p>
        </p:txBody>
      </p:sp>
      <p:sp>
        <p:nvSpPr>
          <p:cNvPr id="3" name="Footer Placeholder 4"/>
          <p:cNvSpPr>
            <a:spLocks noGrp="1"/>
          </p:cNvSpPr>
          <p:nvPr>
            <p:ph type="ftr" sz="quarter" idx="11"/>
          </p:nvPr>
        </p:nvSpPr>
        <p:spPr/>
        <p:txBody>
          <a:bodyPr/>
          <a:lstStyle>
            <a:lvl1pPr>
              <a:defRPr/>
            </a:lvl1pPr>
          </a:lstStyle>
          <a:p>
            <a:pPr>
              <a:defRPr/>
            </a:pPr>
            <a:endParaRPr lang="sl-SI"/>
          </a:p>
        </p:txBody>
      </p:sp>
      <p:sp>
        <p:nvSpPr>
          <p:cNvPr id="4" name="Slide Number Placeholder 5"/>
          <p:cNvSpPr>
            <a:spLocks noGrp="1"/>
          </p:cNvSpPr>
          <p:nvPr>
            <p:ph type="sldNum" sz="quarter" idx="12"/>
          </p:nvPr>
        </p:nvSpPr>
        <p:spPr/>
        <p:txBody>
          <a:bodyPr/>
          <a:lstStyle>
            <a:lvl1pPr>
              <a:defRPr/>
            </a:lvl1pPr>
          </a:lstStyle>
          <a:p>
            <a:pPr>
              <a:defRPr/>
            </a:pPr>
            <a:fld id="{D5A17744-54E2-4DE0-AD80-36B8E9DC20BA}" type="slidenum">
              <a:rPr lang="sl-SI"/>
              <a:pPr>
                <a:defRPr/>
              </a:pPr>
              <a:t>‹#›</a:t>
            </a:fld>
            <a:endParaRPr lang="sl-SI"/>
          </a:p>
        </p:txBody>
      </p:sp>
    </p:spTree>
    <p:extLst>
      <p:ext uri="{BB962C8B-B14F-4D97-AF65-F5344CB8AC3E}">
        <p14:creationId xmlns:p14="http://schemas.microsoft.com/office/powerpoint/2010/main" xmlns="" val="31063442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wmf"/><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10" Type="http://schemas.openxmlformats.org/officeDocument/2006/relationships/image" Target="../media/image2.wmf"/><Relationship Id="rId4" Type="http://schemas.openxmlformats.org/officeDocument/2006/relationships/slideLayout" Target="../slideLayouts/slideLayout6.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3" descr="Z:\JAVNA UPRAVA 2010\Si CGP\CGP_prirocnik_WEB\OUT\05 Medijsko promocijski elementi\11 PPT predstavitev\untitled folder\ozadje-01.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7" name="Title Placeholder 1"/>
          <p:cNvSpPr>
            <a:spLocks noGrp="1"/>
          </p:cNvSpPr>
          <p:nvPr>
            <p:ph type="title"/>
          </p:nvPr>
        </p:nvSpPr>
        <p:spPr bwMode="auto">
          <a:xfrm>
            <a:off x="624417" y="177323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sl-SI" smtClean="0"/>
              <a:t>Click to edit Master title style</a:t>
            </a:r>
            <a:endParaRPr lang="sl-SI" altLang="sl-SI" smtClean="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fld id="{40902990-60C6-4097-9D20-5EA1884B7675}" type="datetimeFigureOut">
              <a:rPr lang="sl-SI" smtClean="0"/>
              <a:pPr/>
              <a:t>12. 12. 2018</a:t>
            </a:fld>
            <a:endParaRPr lang="sl-SI"/>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endParaRPr lang="sl-SI"/>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fld id="{58723F91-45FF-4A74-B3EC-4A572D87B54B}" type="slidenum">
              <a:rPr lang="sl-SI" smtClean="0"/>
              <a:pPr/>
              <a:t>‹#›</a:t>
            </a:fld>
            <a:endParaRPr lang="sl-SI"/>
          </a:p>
        </p:txBody>
      </p:sp>
      <p:sp>
        <p:nvSpPr>
          <p:cNvPr id="8" name="TextBox 7"/>
          <p:cNvSpPr txBox="1"/>
          <p:nvPr/>
        </p:nvSpPr>
        <p:spPr>
          <a:xfrm>
            <a:off x="1282701" y="708026"/>
            <a:ext cx="2882900" cy="307975"/>
          </a:xfrm>
          <a:prstGeom prst="rect">
            <a:avLst/>
          </a:prstGeom>
          <a:noFill/>
        </p:spPr>
        <p:txBody>
          <a:bodyPr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ts val="838"/>
              </a:lnSpc>
            </a:pPr>
            <a:r>
              <a:rPr lang="en-US" altLang="sl-SI" sz="700" dirty="0">
                <a:latin typeface="Republika" pitchFamily="2" charset="-18"/>
                <a:ea typeface="Republika" pitchFamily="2" charset="-18"/>
                <a:cs typeface="Republika" pitchFamily="2" charset="-18"/>
              </a:rPr>
              <a:t>REPUBLI</a:t>
            </a:r>
            <a:r>
              <a:rPr lang="sl-SI" altLang="sl-SI" sz="700">
                <a:latin typeface="Republika" pitchFamily="2" charset="-18"/>
                <a:ea typeface="Republika" pitchFamily="2" charset="-18"/>
                <a:cs typeface="Republika" pitchFamily="2" charset="-18"/>
              </a:rPr>
              <a:t>C OF SLOVENIA</a:t>
            </a:r>
          </a:p>
          <a:p>
            <a:pPr eaLnBrk="1" hangingPunct="1">
              <a:lnSpc>
                <a:spcPts val="838"/>
              </a:lnSpc>
            </a:pPr>
            <a:r>
              <a:rPr lang="en-US" altLang="sl-SI" sz="700" b="1" dirty="0">
                <a:latin typeface="Republika" pitchFamily="2" charset="-18"/>
                <a:ea typeface="Republika" pitchFamily="2" charset="-18"/>
                <a:cs typeface="Republika" pitchFamily="2" charset="-18"/>
              </a:rPr>
              <a:t>MINISTRY OF LABOUR, FAMILY</a:t>
            </a:r>
            <a:r>
              <a:rPr lang="sl-SI" altLang="sl-SI" sz="700" b="1">
                <a:latin typeface="Republika" pitchFamily="2" charset="-18"/>
                <a:ea typeface="Republika" pitchFamily="2" charset="-18"/>
                <a:cs typeface="Republika" pitchFamily="2" charset="-18"/>
              </a:rPr>
              <a:t>,</a:t>
            </a:r>
          </a:p>
          <a:p>
            <a:pPr eaLnBrk="1" hangingPunct="1">
              <a:lnSpc>
                <a:spcPts val="838"/>
              </a:lnSpc>
            </a:pPr>
            <a:r>
              <a:rPr lang="en-US" altLang="sl-SI" sz="700" b="1" dirty="0">
                <a:latin typeface="Republika" pitchFamily="2" charset="-18"/>
                <a:ea typeface="Republika" pitchFamily="2" charset="-18"/>
                <a:cs typeface="Republika" pitchFamily="2" charset="-18"/>
              </a:rPr>
              <a:t>SOCIAL AFFAIRS</a:t>
            </a:r>
            <a:r>
              <a:rPr lang="sl-SI" altLang="sl-SI" sz="700" b="1">
                <a:latin typeface="Republika" pitchFamily="2" charset="-18"/>
                <a:ea typeface="Republika" pitchFamily="2" charset="-18"/>
                <a:cs typeface="Republika" pitchFamily="2" charset="-18"/>
              </a:rPr>
              <a:t> AND EQUAL OPPORTUNITIES</a:t>
            </a:r>
            <a:endParaRPr lang="en-US" altLang="sl-SI" sz="700" b="1" dirty="0">
              <a:latin typeface="Republika" pitchFamily="2" charset="-18"/>
              <a:ea typeface="Republika" pitchFamily="2" charset="-18"/>
              <a:cs typeface="Republika" pitchFamily="2" charset="-18"/>
            </a:endParaRPr>
          </a:p>
        </p:txBody>
      </p:sp>
      <p:pic>
        <p:nvPicPr>
          <p:cNvPr id="1032" name="Picture 8" descr="grb moder za 10 pt.wmf"/>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53018" y="712788"/>
            <a:ext cx="222249" cy="207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518949156"/>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1295400" y="1547813"/>
            <a:ext cx="7152599" cy="677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r>
              <a:rPr lang="en-US" altLang="sl-SI" smtClean="0"/>
              <a:t>Click to edit Master title style</a:t>
            </a:r>
            <a:endParaRPr lang="sl-SI" altLang="sl-SI" smtClean="0"/>
          </a:p>
        </p:txBody>
      </p:sp>
      <p:sp>
        <p:nvSpPr>
          <p:cNvPr id="2051" name="Text Placeholder 2"/>
          <p:cNvSpPr>
            <a:spLocks noGrp="1"/>
          </p:cNvSpPr>
          <p:nvPr>
            <p:ph type="body" idx="1"/>
          </p:nvPr>
        </p:nvSpPr>
        <p:spPr bwMode="auto">
          <a:xfrm>
            <a:off x="1295400" y="3240088"/>
            <a:ext cx="9601200" cy="2627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sl-SI" smtClean="0"/>
              <a:t>Click to edit Master text styles</a:t>
            </a:r>
          </a:p>
          <a:p>
            <a:pPr lvl="1"/>
            <a:r>
              <a:rPr lang="en-US" altLang="sl-SI" smtClean="0"/>
              <a:t>Second level</a:t>
            </a:r>
          </a:p>
          <a:p>
            <a:pPr lvl="2"/>
            <a:r>
              <a:rPr lang="en-US" altLang="sl-SI" smtClean="0"/>
              <a:t>Third level</a:t>
            </a:r>
          </a:p>
          <a:p>
            <a:pPr lvl="3"/>
            <a:r>
              <a:rPr lang="en-US" altLang="sl-SI" smtClean="0"/>
              <a:t>Fourth level</a:t>
            </a:r>
          </a:p>
          <a:p>
            <a:pPr lvl="4"/>
            <a:r>
              <a:rPr lang="en-US" altLang="sl-SI" smtClean="0"/>
              <a:t>Fifth level</a:t>
            </a:r>
            <a:endParaRPr lang="sl-SI" altLang="sl-SI" smtClean="0"/>
          </a:p>
        </p:txBody>
      </p:sp>
      <p:sp>
        <p:nvSpPr>
          <p:cNvPr id="4" name="Date Placeholder 3"/>
          <p:cNvSpPr>
            <a:spLocks noGrp="1"/>
          </p:cNvSpPr>
          <p:nvPr>
            <p:ph type="dt" sz="half" idx="2"/>
          </p:nvPr>
        </p:nvSpPr>
        <p:spPr>
          <a:xfrm>
            <a:off x="1295400" y="6356351"/>
            <a:ext cx="2110317" cy="365125"/>
          </a:xfrm>
          <a:prstGeom prst="rect">
            <a:avLst/>
          </a:prstGeom>
        </p:spPr>
        <p:txBody>
          <a:bodyPr vert="horz" wrap="square" lIns="91440" tIns="45720" rIns="91440" bIns="45720" numCol="1" anchor="ctr" anchorCtr="0" compatLnSpc="1">
            <a:prstTxWarp prst="textNoShape">
              <a:avLst/>
            </a:prstTxWarp>
          </a:bodyPr>
          <a:lstStyle>
            <a:lvl1pPr eaLnBrk="1" fontAlgn="auto" hangingPunct="1">
              <a:spcBef>
                <a:spcPts val="0"/>
              </a:spcBef>
              <a:spcAft>
                <a:spcPts val="0"/>
              </a:spcAft>
              <a:defRPr sz="1200">
                <a:solidFill>
                  <a:srgbClr val="BABABA"/>
                </a:solidFill>
                <a:latin typeface="+mn-lt"/>
              </a:defRPr>
            </a:lvl1pPr>
          </a:lstStyle>
          <a:p>
            <a:pPr>
              <a:defRPr/>
            </a:pPr>
            <a:fld id="{62272CB4-6F76-491E-AD17-3342B3077D29}" type="datetimeFigureOut">
              <a:rPr lang="sl-SI"/>
              <a:pPr>
                <a:defRPr/>
              </a:pPr>
              <a:t>12. 12. 2018</a:t>
            </a:fld>
            <a:endParaRPr lang="sl-SI"/>
          </a:p>
        </p:txBody>
      </p:sp>
      <p:sp>
        <p:nvSpPr>
          <p:cNvPr id="5" name="Footer Placeholder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fontAlgn="auto" hangingPunct="1">
              <a:spcBef>
                <a:spcPts val="0"/>
              </a:spcBef>
              <a:spcAft>
                <a:spcPts val="0"/>
              </a:spcAft>
              <a:defRPr sz="1200">
                <a:solidFill>
                  <a:srgbClr val="BABABA"/>
                </a:solidFill>
                <a:latin typeface="+mn-lt"/>
              </a:defRPr>
            </a:lvl1pPr>
          </a:lstStyle>
          <a:p>
            <a:pPr>
              <a:defRPr/>
            </a:pPr>
            <a:endParaRPr lang="sl-SI"/>
          </a:p>
        </p:txBody>
      </p:sp>
      <p:sp>
        <p:nvSpPr>
          <p:cNvPr id="6" name="Slide Number Placeholder 5"/>
          <p:cNvSpPr>
            <a:spLocks noGrp="1"/>
          </p:cNvSpPr>
          <p:nvPr>
            <p:ph type="sldNum" sz="quarter" idx="4"/>
          </p:nvPr>
        </p:nvSpPr>
        <p:spPr>
          <a:xfrm>
            <a:off x="8737600" y="6356351"/>
            <a:ext cx="2144184"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BABABA"/>
                </a:solidFill>
              </a:defRPr>
            </a:lvl1pPr>
          </a:lstStyle>
          <a:p>
            <a:pPr>
              <a:defRPr/>
            </a:pPr>
            <a:fld id="{613BEC5B-7B35-4ACB-AC6F-8A3FC4139B7B}" type="slidenum">
              <a:rPr lang="sl-SI"/>
              <a:pPr>
                <a:defRPr/>
              </a:pPr>
              <a:t>‹#›</a:t>
            </a:fld>
            <a:endParaRPr lang="sl-SI"/>
          </a:p>
        </p:txBody>
      </p:sp>
      <p:sp>
        <p:nvSpPr>
          <p:cNvPr id="9" name="TextBox 8"/>
          <p:cNvSpPr txBox="1"/>
          <p:nvPr/>
        </p:nvSpPr>
        <p:spPr>
          <a:xfrm>
            <a:off x="1282700" y="708026"/>
            <a:ext cx="3041651" cy="307975"/>
          </a:xfrm>
          <a:prstGeom prst="rect">
            <a:avLst/>
          </a:prstGeom>
          <a:noFill/>
        </p:spPr>
        <p:txBody>
          <a:bodyPr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ts val="838"/>
              </a:lnSpc>
            </a:pPr>
            <a:r>
              <a:rPr lang="en-US" altLang="sl-SI" sz="700" dirty="0">
                <a:solidFill>
                  <a:schemeClr val="tx2"/>
                </a:solidFill>
                <a:latin typeface="Republika" pitchFamily="2" charset="-18"/>
                <a:ea typeface="Republika" pitchFamily="2" charset="-18"/>
                <a:cs typeface="Republika" pitchFamily="2" charset="-18"/>
              </a:rPr>
              <a:t>REPUBLI</a:t>
            </a:r>
            <a:r>
              <a:rPr lang="sl-SI" altLang="sl-SI" sz="700">
                <a:solidFill>
                  <a:schemeClr val="tx2"/>
                </a:solidFill>
                <a:latin typeface="Republika" pitchFamily="2" charset="-18"/>
                <a:ea typeface="Republika" pitchFamily="2" charset="-18"/>
                <a:cs typeface="Republika" pitchFamily="2" charset="-18"/>
              </a:rPr>
              <a:t>C OF SLOVENIA</a:t>
            </a:r>
            <a:endParaRPr lang="en-US" altLang="sl-SI" sz="700" dirty="0">
              <a:solidFill>
                <a:schemeClr val="tx2"/>
              </a:solidFill>
              <a:latin typeface="Republika" pitchFamily="2" charset="-18"/>
              <a:ea typeface="Republika" pitchFamily="2" charset="-18"/>
              <a:cs typeface="Republika" pitchFamily="2" charset="-18"/>
            </a:endParaRPr>
          </a:p>
          <a:p>
            <a:pPr eaLnBrk="1" hangingPunct="1">
              <a:lnSpc>
                <a:spcPts val="838"/>
              </a:lnSpc>
            </a:pPr>
            <a:r>
              <a:rPr lang="en-US" altLang="sl-SI" sz="700" b="1" dirty="0">
                <a:solidFill>
                  <a:schemeClr val="tx2"/>
                </a:solidFill>
                <a:latin typeface="Republika" pitchFamily="2" charset="-18"/>
                <a:ea typeface="Republika" pitchFamily="2" charset="-18"/>
                <a:cs typeface="Republika" pitchFamily="2" charset="-18"/>
              </a:rPr>
              <a:t>MINISTRY OF LABOUR, FAMILY</a:t>
            </a:r>
            <a:r>
              <a:rPr lang="sl-SI" altLang="sl-SI" sz="700" b="1">
                <a:solidFill>
                  <a:schemeClr val="tx2"/>
                </a:solidFill>
                <a:latin typeface="Republika" pitchFamily="2" charset="-18"/>
                <a:ea typeface="Republika" pitchFamily="2" charset="-18"/>
                <a:cs typeface="Republika" pitchFamily="2" charset="-18"/>
              </a:rPr>
              <a:t>,</a:t>
            </a:r>
          </a:p>
          <a:p>
            <a:pPr eaLnBrk="1" hangingPunct="1">
              <a:lnSpc>
                <a:spcPts val="838"/>
              </a:lnSpc>
            </a:pPr>
            <a:r>
              <a:rPr lang="en-US" altLang="sl-SI" sz="700" b="1" dirty="0">
                <a:solidFill>
                  <a:schemeClr val="tx2"/>
                </a:solidFill>
                <a:latin typeface="Republika" pitchFamily="2" charset="-18"/>
                <a:ea typeface="Republika" pitchFamily="2" charset="-18"/>
                <a:cs typeface="Republika" pitchFamily="2" charset="-18"/>
              </a:rPr>
              <a:t>SOCIAL AFFAIRS</a:t>
            </a:r>
            <a:r>
              <a:rPr lang="sl-SI" altLang="sl-SI" sz="700" b="1">
                <a:solidFill>
                  <a:schemeClr val="tx2"/>
                </a:solidFill>
                <a:latin typeface="Republika" pitchFamily="2" charset="-18"/>
                <a:ea typeface="Republika" pitchFamily="2" charset="-18"/>
                <a:cs typeface="Republika" pitchFamily="2" charset="-18"/>
              </a:rPr>
              <a:t> AND EQUAL OPPORTUNITIES</a:t>
            </a:r>
            <a:endParaRPr lang="en-US" altLang="sl-SI" sz="700" b="1" dirty="0">
              <a:solidFill>
                <a:schemeClr val="tx2"/>
              </a:solidFill>
              <a:latin typeface="Republika" pitchFamily="2" charset="-18"/>
              <a:ea typeface="Republika" pitchFamily="2" charset="-18"/>
              <a:cs typeface="Republika" pitchFamily="2" charset="-18"/>
            </a:endParaRPr>
          </a:p>
        </p:txBody>
      </p:sp>
      <p:pic>
        <p:nvPicPr>
          <p:cNvPr id="2056" name="Picture 9" descr="grb moder za 10 pt.wmf"/>
          <p:cNvPicPr>
            <a:picLocks noChangeAspect="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853018" y="712788"/>
            <a:ext cx="222249" cy="207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98746973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Lst>
  <p:txStyles>
    <p:titleStyle>
      <a:lvl1pPr algn="l" rtl="0" eaLnBrk="1" fontAlgn="base" hangingPunct="1">
        <a:spcBef>
          <a:spcPct val="0"/>
        </a:spcBef>
        <a:spcAft>
          <a:spcPct val="0"/>
        </a:spcAft>
        <a:defRPr sz="4400" kern="1200">
          <a:solidFill>
            <a:schemeClr val="tx1"/>
          </a:solidFill>
          <a:latin typeface="Arial" pitchFamily="34" charset="0"/>
          <a:ea typeface="+mj-ea"/>
          <a:cs typeface="+mj-cs"/>
        </a:defRPr>
      </a:lvl1pPr>
      <a:lvl2pPr algn="l" rtl="0" eaLnBrk="1" fontAlgn="base" hangingPunct="1">
        <a:spcBef>
          <a:spcPct val="0"/>
        </a:spcBef>
        <a:spcAft>
          <a:spcPct val="0"/>
        </a:spcAft>
        <a:defRPr sz="4400">
          <a:solidFill>
            <a:schemeClr val="tx1"/>
          </a:solidFill>
          <a:latin typeface="Arial" charset="0"/>
        </a:defRPr>
      </a:lvl2pPr>
      <a:lvl3pPr algn="l" rtl="0" eaLnBrk="1" fontAlgn="base" hangingPunct="1">
        <a:spcBef>
          <a:spcPct val="0"/>
        </a:spcBef>
        <a:spcAft>
          <a:spcPct val="0"/>
        </a:spcAft>
        <a:defRPr sz="4400">
          <a:solidFill>
            <a:schemeClr val="tx1"/>
          </a:solidFill>
          <a:latin typeface="Arial" charset="0"/>
        </a:defRPr>
      </a:lvl3pPr>
      <a:lvl4pPr algn="l" rtl="0" eaLnBrk="1" fontAlgn="base" hangingPunct="1">
        <a:spcBef>
          <a:spcPct val="0"/>
        </a:spcBef>
        <a:spcAft>
          <a:spcPct val="0"/>
        </a:spcAft>
        <a:defRPr sz="4400">
          <a:solidFill>
            <a:schemeClr val="tx1"/>
          </a:solidFill>
          <a:latin typeface="Arial" charset="0"/>
        </a:defRPr>
      </a:lvl4pPr>
      <a:lvl5pPr algn="l" rtl="0" eaLnBrk="1" fontAlgn="base" hangingPunct="1">
        <a:spcBef>
          <a:spcPct val="0"/>
        </a:spcBef>
        <a:spcAft>
          <a:spcPct val="0"/>
        </a:spcAft>
        <a:defRPr sz="4400">
          <a:solidFill>
            <a:schemeClr val="tx1"/>
          </a:solidFill>
          <a:latin typeface="Arial" charset="0"/>
        </a:defRPr>
      </a:lvl5pPr>
      <a:lvl6pPr marL="457200" algn="l" rtl="0" eaLnBrk="1" fontAlgn="base" hangingPunct="1">
        <a:spcBef>
          <a:spcPct val="0"/>
        </a:spcBef>
        <a:spcAft>
          <a:spcPct val="0"/>
        </a:spcAft>
        <a:defRPr sz="4400">
          <a:solidFill>
            <a:schemeClr val="tx1"/>
          </a:solidFill>
          <a:latin typeface="Arial" charset="0"/>
        </a:defRPr>
      </a:lvl6pPr>
      <a:lvl7pPr marL="914400" algn="l" rtl="0" eaLnBrk="1" fontAlgn="base" hangingPunct="1">
        <a:spcBef>
          <a:spcPct val="0"/>
        </a:spcBef>
        <a:spcAft>
          <a:spcPct val="0"/>
        </a:spcAft>
        <a:defRPr sz="4400">
          <a:solidFill>
            <a:schemeClr val="tx1"/>
          </a:solidFill>
          <a:latin typeface="Arial" charset="0"/>
        </a:defRPr>
      </a:lvl7pPr>
      <a:lvl8pPr marL="1371600" algn="l" rtl="0" eaLnBrk="1" fontAlgn="base" hangingPunct="1">
        <a:spcBef>
          <a:spcPct val="0"/>
        </a:spcBef>
        <a:spcAft>
          <a:spcPct val="0"/>
        </a:spcAft>
        <a:defRPr sz="4400">
          <a:solidFill>
            <a:schemeClr val="tx1"/>
          </a:solidFill>
          <a:latin typeface="Arial" charset="0"/>
        </a:defRPr>
      </a:lvl8pPr>
      <a:lvl9pPr marL="1828800" algn="l"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1"/>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sl-SI" dirty="0" smtClean="0"/>
              <a:t>AGEING WITH DIGNITY THROUGH GOOD PUBLIC </a:t>
            </a:r>
            <a:r>
              <a:rPr lang="sl-SI" dirty="0" smtClean="0"/>
              <a:t>POLICY</a:t>
            </a:r>
            <a:r>
              <a:rPr lang="en-US" dirty="0" smtClean="0"/>
              <a:t/>
            </a:r>
            <a:br>
              <a:rPr lang="en-US" dirty="0" smtClean="0"/>
            </a:br>
            <a:endParaRPr lang="sl-SI" dirty="0"/>
          </a:p>
        </p:txBody>
      </p:sp>
      <p:sp>
        <p:nvSpPr>
          <p:cNvPr id="3" name="Subtitle 2"/>
          <p:cNvSpPr>
            <a:spLocks noGrp="1"/>
          </p:cNvSpPr>
          <p:nvPr>
            <p:ph type="subTitle" idx="1"/>
          </p:nvPr>
        </p:nvSpPr>
        <p:spPr>
          <a:xfrm>
            <a:off x="1828800" y="5794310"/>
            <a:ext cx="8534400" cy="811762"/>
          </a:xfrm>
        </p:spPr>
        <p:txBody>
          <a:bodyPr/>
          <a:lstStyle/>
          <a:p>
            <a:r>
              <a:rPr lang="en-US" dirty="0" smtClean="0">
                <a:solidFill>
                  <a:schemeClr val="tx1"/>
                </a:solidFill>
              </a:rPr>
              <a:t>Ale</a:t>
            </a:r>
            <a:r>
              <a:rPr lang="sr-Latn-RS" dirty="0" smtClean="0">
                <a:solidFill>
                  <a:schemeClr val="tx1"/>
                </a:solidFill>
              </a:rPr>
              <a:t>š Kenda, MDDDZ,  </a:t>
            </a:r>
            <a:r>
              <a:rPr lang="sl-SI" dirty="0" smtClean="0">
                <a:solidFill>
                  <a:schemeClr val="tx1"/>
                </a:solidFill>
              </a:rPr>
              <a:t>Belgrade</a:t>
            </a:r>
            <a:r>
              <a:rPr lang="sl-SI" dirty="0" smtClean="0">
                <a:solidFill>
                  <a:schemeClr val="tx1"/>
                </a:solidFill>
              </a:rPr>
              <a:t>, 11. Dec. 2018</a:t>
            </a:r>
            <a:endParaRPr lang="sl-SI" dirty="0">
              <a:solidFill>
                <a:schemeClr val="tx1"/>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064038" y="535402"/>
            <a:ext cx="1390844" cy="562053"/>
          </a:xfrm>
          <a:prstGeom prst="rect">
            <a:avLst/>
          </a:prstGeom>
        </p:spPr>
      </p:pic>
    </p:spTree>
    <p:extLst>
      <p:ext uri="{BB962C8B-B14F-4D97-AF65-F5344CB8AC3E}">
        <p14:creationId xmlns:p14="http://schemas.microsoft.com/office/powerpoint/2010/main" xmlns="" val="3410054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2279576" y="793651"/>
            <a:ext cx="7772400" cy="1470025"/>
          </a:xfrm>
        </p:spPr>
        <p:txBody>
          <a:bodyPr/>
          <a:lstStyle/>
          <a:p>
            <a:r>
              <a:rPr lang="sl-SI" dirty="0" smtClean="0"/>
              <a:t>POPULATION PYRAMID  (Slovenia 1971-2061) </a:t>
            </a:r>
            <a:endParaRPr lang="sl-SI" dirty="0"/>
          </a:p>
        </p:txBody>
      </p:sp>
      <p:sp>
        <p:nvSpPr>
          <p:cNvPr id="3" name="Podnaslov 2"/>
          <p:cNvSpPr>
            <a:spLocks noGrp="1"/>
          </p:cNvSpPr>
          <p:nvPr>
            <p:ph type="subTitle" idx="1"/>
          </p:nvPr>
        </p:nvSpPr>
        <p:spPr/>
        <p:txBody>
          <a:bodyPr/>
          <a:lstStyle/>
          <a:p>
            <a:endParaRPr lang="sl-SI"/>
          </a:p>
        </p:txBody>
      </p:sp>
      <p:graphicFrame>
        <p:nvGraphicFramePr>
          <p:cNvPr id="1026" name="Object 2"/>
          <p:cNvGraphicFramePr>
            <a:graphicFrameLocks noChangeAspect="1"/>
          </p:cNvGraphicFramePr>
          <p:nvPr>
            <p:extLst>
              <p:ext uri="{D42A27DB-BD31-4B8C-83A1-F6EECF244321}">
                <p14:modId xmlns:p14="http://schemas.microsoft.com/office/powerpoint/2010/main" xmlns="" val="3956723123"/>
              </p:ext>
            </p:extLst>
          </p:nvPr>
        </p:nvGraphicFramePr>
        <p:xfrm>
          <a:off x="4856164" y="3086100"/>
          <a:ext cx="2478087" cy="685800"/>
        </p:xfrm>
        <a:graphic>
          <a:graphicData uri="http://schemas.openxmlformats.org/presentationml/2006/ole">
            <p:oleObj spid="_x0000_s2056" name="Packager Shell Object" showAsIcon="1" r:id="rId3" imgW="2477880" imgH="685080" progId="Package">
              <p:embed/>
            </p:oleObj>
          </a:graphicData>
        </a:graphic>
      </p:graphicFrame>
    </p:spTree>
    <p:extLst>
      <p:ext uri="{BB962C8B-B14F-4D97-AF65-F5344CB8AC3E}">
        <p14:creationId xmlns:p14="http://schemas.microsoft.com/office/powerpoint/2010/main" xmlns="" val="28093055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fontAlgn="t"/>
            <a:r>
              <a:rPr lang="sl-SI" b="1" dirty="0" smtClean="0"/>
              <a:t>Inhabitants of the Republic of Slovenia   -   2.067.284</a:t>
            </a:r>
            <a:endParaRPr lang="sl-SI" dirty="0"/>
          </a:p>
          <a:p>
            <a:pPr fontAlgn="t"/>
            <a:r>
              <a:rPr lang="sl-SI" dirty="0" smtClean="0"/>
              <a:t>Average age -  43,2 </a:t>
            </a:r>
            <a:r>
              <a:rPr lang="sl-SI" dirty="0"/>
              <a:t>let</a:t>
            </a:r>
          </a:p>
          <a:p>
            <a:pPr fontAlgn="t"/>
            <a:r>
              <a:rPr lang="sl-SI" dirty="0" smtClean="0"/>
              <a:t>Share of the population, age 0-14 years -  15,0 </a:t>
            </a:r>
            <a:r>
              <a:rPr lang="sl-SI" dirty="0"/>
              <a:t>%</a:t>
            </a:r>
          </a:p>
          <a:p>
            <a:pPr fontAlgn="t"/>
            <a:r>
              <a:rPr lang="sl-SI" dirty="0" smtClean="0"/>
              <a:t>Share of the population, age </a:t>
            </a:r>
            <a:r>
              <a:rPr lang="sl-SI" dirty="0"/>
              <a:t>15 – 64 </a:t>
            </a:r>
            <a:r>
              <a:rPr lang="sl-SI" dirty="0" smtClean="0"/>
              <a:t>years - 65,6 </a:t>
            </a:r>
            <a:r>
              <a:rPr lang="sl-SI" dirty="0"/>
              <a:t>%</a:t>
            </a:r>
          </a:p>
          <a:p>
            <a:pPr fontAlgn="t"/>
            <a:r>
              <a:rPr lang="sl-SI" dirty="0" smtClean="0"/>
              <a:t>Share of the population, age 65 or more years - 19,4 </a:t>
            </a:r>
            <a:r>
              <a:rPr lang="sl-SI" dirty="0"/>
              <a:t>%</a:t>
            </a:r>
          </a:p>
          <a:p>
            <a:endParaRPr lang="sl-SI" dirty="0" smtClean="0"/>
          </a:p>
          <a:p>
            <a:r>
              <a:rPr lang="sl-SI" sz="1100" dirty="0"/>
              <a:t>Vir: SURS 2018</a:t>
            </a:r>
          </a:p>
          <a:p>
            <a:endParaRPr lang="en-US" dirty="0"/>
          </a:p>
        </p:txBody>
      </p:sp>
    </p:spTree>
    <p:extLst>
      <p:ext uri="{BB962C8B-B14F-4D97-AF65-F5344CB8AC3E}">
        <p14:creationId xmlns:p14="http://schemas.microsoft.com/office/powerpoint/2010/main" xmlns="" val="38229773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1" name="Content Placeholder 10"/>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820274" y="1825625"/>
            <a:ext cx="6551452" cy="4351338"/>
          </a:xfrm>
        </p:spPr>
      </p:pic>
    </p:spTree>
    <p:extLst>
      <p:ext uri="{BB962C8B-B14F-4D97-AF65-F5344CB8AC3E}">
        <p14:creationId xmlns:p14="http://schemas.microsoft.com/office/powerpoint/2010/main" xmlns="" val="3088171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961053" y="2789852"/>
            <a:ext cx="10439400" cy="3946849"/>
          </a:xfrm>
        </p:spPr>
        <p:txBody>
          <a:bodyPr/>
          <a:lstStyle/>
          <a:p>
            <a:r>
              <a:rPr lang="sl-SI" dirty="0" smtClean="0"/>
              <a:t>LONGER LIFESPAN - </a:t>
            </a:r>
            <a:r>
              <a:rPr lang="en-US" dirty="0" smtClean="0"/>
              <a:t> </a:t>
            </a:r>
            <a:r>
              <a:rPr lang="en-US" dirty="0"/>
              <a:t>A SUCCESS STORY</a:t>
            </a:r>
          </a:p>
          <a:p>
            <a:r>
              <a:rPr lang="en-US" dirty="0" smtClean="0"/>
              <a:t>EXPECTED </a:t>
            </a:r>
            <a:r>
              <a:rPr lang="sl-SI" dirty="0" smtClean="0"/>
              <a:t>AVERAGE </a:t>
            </a:r>
            <a:r>
              <a:rPr lang="en-US" dirty="0" smtClean="0"/>
              <a:t>L</a:t>
            </a:r>
            <a:r>
              <a:rPr lang="sl-SI" dirty="0" smtClean="0"/>
              <a:t>IFESPAN HAS INCREASED BY </a:t>
            </a:r>
            <a:r>
              <a:rPr lang="en-US" dirty="0" smtClean="0"/>
              <a:t>30 </a:t>
            </a:r>
            <a:r>
              <a:rPr lang="en-US" dirty="0"/>
              <a:t>YEARS </a:t>
            </a:r>
            <a:r>
              <a:rPr lang="sl-SI" dirty="0" smtClean="0"/>
              <a:t> IN THE LAST </a:t>
            </a:r>
            <a:r>
              <a:rPr lang="en-US" dirty="0" smtClean="0"/>
              <a:t>100 </a:t>
            </a:r>
            <a:r>
              <a:rPr lang="en-US" dirty="0"/>
              <a:t>YEARS</a:t>
            </a:r>
          </a:p>
          <a:p>
            <a:r>
              <a:rPr lang="en-US" dirty="0" smtClean="0"/>
              <a:t>RESULT </a:t>
            </a:r>
            <a:r>
              <a:rPr lang="en-US" dirty="0"/>
              <a:t>OF BETTER LIVING AND WORKING CONDITIONS, PROGRESS IN SCIENCE, BETTER HEALTH SUPPLIES, </a:t>
            </a:r>
            <a:r>
              <a:rPr lang="sl-SI" dirty="0" smtClean="0"/>
              <a:t>BETTER NUTRITION</a:t>
            </a:r>
            <a:r>
              <a:rPr lang="en-US" dirty="0" smtClean="0"/>
              <a:t> </a:t>
            </a:r>
            <a:r>
              <a:rPr lang="en-US" dirty="0"/>
              <a:t>...</a:t>
            </a:r>
          </a:p>
          <a:p>
            <a:pPr marL="0" indent="0">
              <a:buNone/>
            </a:pPr>
            <a:endParaRPr lang="en-US" dirty="0"/>
          </a:p>
        </p:txBody>
      </p:sp>
    </p:spTree>
    <p:extLst>
      <p:ext uri="{BB962C8B-B14F-4D97-AF65-F5344CB8AC3E}">
        <p14:creationId xmlns:p14="http://schemas.microsoft.com/office/powerpoint/2010/main" xmlns="" val="32958127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970384" y="2967335"/>
            <a:ext cx="8173616" cy="2062103"/>
          </a:xfrm>
          <a:prstGeom prst="rect">
            <a:avLst/>
          </a:prstGeom>
        </p:spPr>
        <p:txBody>
          <a:bodyPr wrap="square">
            <a:spAutoFit/>
          </a:bodyPr>
          <a:lstStyle/>
          <a:p>
            <a:r>
              <a:rPr lang="en-US" sz="3200" dirty="0" smtClean="0"/>
              <a:t>AG</a:t>
            </a:r>
            <a:r>
              <a:rPr lang="sl-SI" sz="3200" dirty="0" smtClean="0"/>
              <a:t>E</a:t>
            </a:r>
            <a:r>
              <a:rPr lang="en-US" sz="3200" dirty="0" smtClean="0"/>
              <a:t>ING </a:t>
            </a:r>
            <a:r>
              <a:rPr lang="en-US" sz="3200" dirty="0"/>
              <a:t>OF </a:t>
            </a:r>
            <a:r>
              <a:rPr lang="sl-SI" sz="3200" dirty="0" smtClean="0"/>
              <a:t>THE </a:t>
            </a:r>
            <a:r>
              <a:rPr lang="en-US" sz="3200" dirty="0" smtClean="0"/>
              <a:t>POPULATION </a:t>
            </a:r>
            <a:r>
              <a:rPr lang="en-US" sz="3200" dirty="0"/>
              <a:t>IS ONE OF THE GREATEST ACHIEVEMENTS OF </a:t>
            </a:r>
            <a:r>
              <a:rPr lang="sl-SI" sz="3200" dirty="0" smtClean="0"/>
              <a:t>OUR SOCIETY, BUT IT ALSO REPRESENTS ONE OF THE </a:t>
            </a:r>
            <a:r>
              <a:rPr lang="en-US" sz="3200" dirty="0" smtClean="0"/>
              <a:t>MOST </a:t>
            </a:r>
            <a:r>
              <a:rPr lang="en-US" sz="3200" dirty="0"/>
              <a:t>IMPORTANT </a:t>
            </a:r>
            <a:r>
              <a:rPr lang="en-US" sz="3200" dirty="0" smtClean="0"/>
              <a:t>CHALLENGES</a:t>
            </a:r>
            <a:r>
              <a:rPr lang="sl-SI" sz="3200" dirty="0" smtClean="0"/>
              <a:t>.</a:t>
            </a:r>
            <a:endParaRPr lang="en-US" sz="3200" dirty="0"/>
          </a:p>
        </p:txBody>
      </p:sp>
    </p:spTree>
    <p:extLst>
      <p:ext uri="{BB962C8B-B14F-4D97-AF65-F5344CB8AC3E}">
        <p14:creationId xmlns:p14="http://schemas.microsoft.com/office/powerpoint/2010/main" xmlns="" val="40781225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sl-SI" dirty="0" smtClean="0"/>
          </a:p>
          <a:p>
            <a:pPr marL="0" indent="0">
              <a:buNone/>
            </a:pPr>
            <a:r>
              <a:rPr lang="sl-SI" dirty="0" smtClean="0"/>
              <a:t>History of </a:t>
            </a:r>
            <a:r>
              <a:rPr lang="sl-SI" dirty="0"/>
              <a:t>strategies </a:t>
            </a:r>
            <a:r>
              <a:rPr lang="sl-SI" dirty="0" smtClean="0"/>
              <a:t>connected to </a:t>
            </a:r>
            <a:r>
              <a:rPr lang="sl-SI" dirty="0"/>
              <a:t>demographic change in Slovenia </a:t>
            </a:r>
          </a:p>
          <a:p>
            <a:r>
              <a:rPr lang="sl-SI" dirty="0"/>
              <a:t>1997  STRATEGY OF THE CARE FOR THE ELDERLY</a:t>
            </a:r>
          </a:p>
          <a:p>
            <a:r>
              <a:rPr lang="sl-SI" dirty="0"/>
              <a:t>2006  STRATEGY OF SOLIDARITY, COEXISTENCE AND QUALITY AGEING OF THE POPULATION</a:t>
            </a:r>
          </a:p>
          <a:p>
            <a:r>
              <a:rPr lang="sl-SI" dirty="0"/>
              <a:t>2017  STRATEGY OF LONG LIVING SOCIETY (ACTIVE </a:t>
            </a:r>
            <a:r>
              <a:rPr lang="sl-SI" dirty="0" smtClean="0"/>
              <a:t>AGEING STRATEGY)</a:t>
            </a:r>
            <a:endParaRPr lang="en-US" dirty="0"/>
          </a:p>
        </p:txBody>
      </p:sp>
    </p:spTree>
    <p:extLst>
      <p:ext uri="{BB962C8B-B14F-4D97-AF65-F5344CB8AC3E}">
        <p14:creationId xmlns:p14="http://schemas.microsoft.com/office/powerpoint/2010/main" xmlns="" val="12579904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3555" y="475862"/>
            <a:ext cx="10759016" cy="447870"/>
          </a:xfrm>
        </p:spPr>
        <p:txBody>
          <a:bodyPr/>
          <a:lstStyle/>
          <a:p>
            <a:r>
              <a:rPr lang="sl-SI" dirty="0" smtClean="0"/>
              <a:t>ACTIVE AGEING INDEX</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1216014219"/>
              </p:ext>
            </p:extLst>
          </p:nvPr>
        </p:nvGraphicFramePr>
        <p:xfrm>
          <a:off x="849085" y="1101012"/>
          <a:ext cx="10077062" cy="5610841"/>
        </p:xfrm>
        <a:graphic>
          <a:graphicData uri="http://schemas.openxmlformats.org/drawingml/2006/table">
            <a:tbl>
              <a:tblPr firstRow="1" bandRow="1">
                <a:tableStyleId>{5C22544A-7EE6-4342-B048-85BDC9FD1C3A}</a:tableStyleId>
              </a:tblPr>
              <a:tblGrid>
                <a:gridCol w="1529452"/>
                <a:gridCol w="1381700"/>
                <a:gridCol w="1445674"/>
                <a:gridCol w="1512645"/>
                <a:gridCol w="1460486"/>
                <a:gridCol w="1530033"/>
                <a:gridCol w="1217072"/>
              </a:tblGrid>
              <a:tr h="342725">
                <a:tc>
                  <a:txBody>
                    <a:bodyPr/>
                    <a:lstStyle/>
                    <a:p>
                      <a:r>
                        <a:rPr lang="sl-SI" dirty="0" smtClean="0"/>
                        <a:t>Domain</a:t>
                      </a:r>
                      <a:endParaRPr lang="en-US" dirty="0"/>
                    </a:p>
                  </a:txBody>
                  <a:tcPr/>
                </a:tc>
                <a:tc gridSpan="6">
                  <a:txBody>
                    <a:bodyPr/>
                    <a:lstStyle/>
                    <a:p>
                      <a:pPr algn="ctr"/>
                      <a:r>
                        <a:rPr lang="sl-SI" dirty="0" smtClean="0"/>
                        <a:t>Indicators</a:t>
                      </a: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1098598">
                <a:tc>
                  <a:txBody>
                    <a:bodyPr/>
                    <a:lstStyle/>
                    <a:p>
                      <a:r>
                        <a:rPr lang="sl-SI" b="1" dirty="0" smtClean="0"/>
                        <a:t>Employment</a:t>
                      </a:r>
                      <a:endParaRPr lang="en-US" b="1" dirty="0"/>
                    </a:p>
                  </a:txBody>
                  <a:tcPr/>
                </a:tc>
                <a:tc>
                  <a:txBody>
                    <a:bodyPr/>
                    <a:lstStyle/>
                    <a:p>
                      <a:r>
                        <a:rPr lang="sl-SI" dirty="0" smtClean="0"/>
                        <a:t>Employment rate 55-59</a:t>
                      </a:r>
                      <a:endParaRPr lang="en-US" dirty="0"/>
                    </a:p>
                  </a:txBody>
                  <a:tcPr/>
                </a:tc>
                <a:tc>
                  <a:txBody>
                    <a:bodyPr/>
                    <a:lstStyle/>
                    <a:p>
                      <a:r>
                        <a:rPr lang="sl-SI" dirty="0" smtClean="0"/>
                        <a:t>Employment rate 60-64</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dirty="0" smtClean="0"/>
                        <a:t>Employment rate 65-69</a:t>
                      </a:r>
                      <a:endParaRPr lang="en-US" dirty="0" smtClean="0"/>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dirty="0" smtClean="0"/>
                        <a:t>Employment rate 70-74</a:t>
                      </a:r>
                      <a:endParaRPr lang="en-US" dirty="0" smtClean="0"/>
                    </a:p>
                    <a:p>
                      <a:endParaRPr lang="en-US" dirty="0"/>
                    </a:p>
                  </a:txBody>
                  <a:tcPr/>
                </a:tc>
                <a:tc>
                  <a:txBody>
                    <a:bodyPr/>
                    <a:lstStyle/>
                    <a:p>
                      <a:endParaRPr lang="en-US"/>
                    </a:p>
                  </a:txBody>
                  <a:tcPr/>
                </a:tc>
                <a:tc>
                  <a:txBody>
                    <a:bodyPr/>
                    <a:lstStyle/>
                    <a:p>
                      <a:endParaRPr lang="en-US"/>
                    </a:p>
                  </a:txBody>
                  <a:tcPr/>
                </a:tc>
              </a:tr>
              <a:tr h="1352120">
                <a:tc>
                  <a:txBody>
                    <a:bodyPr/>
                    <a:lstStyle/>
                    <a:p>
                      <a:r>
                        <a:rPr lang="sl-SI" b="1" dirty="0" smtClean="0"/>
                        <a:t>Participation in Society</a:t>
                      </a:r>
                      <a:endParaRPr lang="en-US" b="1" dirty="0"/>
                    </a:p>
                  </a:txBody>
                  <a:tcPr/>
                </a:tc>
                <a:tc>
                  <a:txBody>
                    <a:bodyPr/>
                    <a:lstStyle/>
                    <a:p>
                      <a:r>
                        <a:rPr lang="sl-SI" dirty="0" smtClean="0"/>
                        <a:t>Voluntary Activities</a:t>
                      </a:r>
                      <a:endParaRPr lang="en-US" dirty="0"/>
                    </a:p>
                  </a:txBody>
                  <a:tcPr/>
                </a:tc>
                <a:tc>
                  <a:txBody>
                    <a:bodyPr/>
                    <a:lstStyle/>
                    <a:p>
                      <a:r>
                        <a:rPr lang="sl-SI" dirty="0" smtClean="0"/>
                        <a:t>Care for Children</a:t>
                      </a:r>
                      <a:r>
                        <a:rPr lang="sl-SI" baseline="0" dirty="0" smtClean="0"/>
                        <a:t> and grandchildren</a:t>
                      </a:r>
                      <a:endParaRPr lang="en-US" dirty="0"/>
                    </a:p>
                  </a:txBody>
                  <a:tcPr/>
                </a:tc>
                <a:tc>
                  <a:txBody>
                    <a:bodyPr/>
                    <a:lstStyle/>
                    <a:p>
                      <a:r>
                        <a:rPr lang="sl-SI" dirty="0" smtClean="0"/>
                        <a:t>Care to inform and disabled</a:t>
                      </a:r>
                      <a:endParaRPr lang="en-US" dirty="0"/>
                    </a:p>
                  </a:txBody>
                  <a:tcPr/>
                </a:tc>
                <a:tc>
                  <a:txBody>
                    <a:bodyPr/>
                    <a:lstStyle/>
                    <a:p>
                      <a:r>
                        <a:rPr lang="sl-SI" dirty="0" smtClean="0"/>
                        <a:t>Political participation</a:t>
                      </a:r>
                      <a:endParaRPr lang="en-US" dirty="0"/>
                    </a:p>
                  </a:txBody>
                  <a:tcPr/>
                </a:tc>
                <a:tc>
                  <a:txBody>
                    <a:bodyPr/>
                    <a:lstStyle/>
                    <a:p>
                      <a:endParaRPr lang="en-US"/>
                    </a:p>
                  </a:txBody>
                  <a:tcPr/>
                </a:tc>
                <a:tc>
                  <a:txBody>
                    <a:bodyPr/>
                    <a:lstStyle/>
                    <a:p>
                      <a:endParaRPr lang="en-US"/>
                    </a:p>
                  </a:txBody>
                  <a:tcPr/>
                </a:tc>
              </a:tr>
              <a:tr h="10991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b="1" dirty="0" smtClean="0"/>
                        <a:t>Independent</a:t>
                      </a:r>
                      <a:r>
                        <a:rPr lang="sl-SI" b="1" baseline="0" dirty="0" smtClean="0"/>
                        <a:t> Healthy and Secure Living</a:t>
                      </a:r>
                      <a:endParaRPr lang="en-US" b="1" dirty="0" smtClean="0"/>
                    </a:p>
                    <a:p>
                      <a:endParaRPr lang="en-US" b="1" dirty="0"/>
                    </a:p>
                  </a:txBody>
                  <a:tcPr/>
                </a:tc>
                <a:tc>
                  <a:txBody>
                    <a:bodyPr/>
                    <a:lstStyle/>
                    <a:p>
                      <a:r>
                        <a:rPr lang="sl-SI" dirty="0" smtClean="0"/>
                        <a:t>Physical excercise</a:t>
                      </a:r>
                      <a:endParaRPr lang="en-US" dirty="0"/>
                    </a:p>
                  </a:txBody>
                  <a:tcPr/>
                </a:tc>
                <a:tc>
                  <a:txBody>
                    <a:bodyPr/>
                    <a:lstStyle/>
                    <a:p>
                      <a:r>
                        <a:rPr lang="sl-SI" dirty="0" smtClean="0"/>
                        <a:t>Access to health services</a:t>
                      </a:r>
                      <a:endParaRPr lang="en-US" dirty="0"/>
                    </a:p>
                  </a:txBody>
                  <a:tcPr/>
                </a:tc>
                <a:tc>
                  <a:txBody>
                    <a:bodyPr/>
                    <a:lstStyle/>
                    <a:p>
                      <a:r>
                        <a:rPr lang="sl-SI" dirty="0" smtClean="0"/>
                        <a:t>Independent living</a:t>
                      </a:r>
                      <a:endParaRPr lang="en-US" dirty="0"/>
                    </a:p>
                  </a:txBody>
                  <a:tcPr/>
                </a:tc>
                <a:tc>
                  <a:txBody>
                    <a:bodyPr/>
                    <a:lstStyle/>
                    <a:p>
                      <a:r>
                        <a:rPr lang="sl-SI" dirty="0" smtClean="0"/>
                        <a:t>Financial security</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dirty="0" smtClean="0"/>
                        <a:t>Physical safety</a:t>
                      </a:r>
                      <a:endParaRPr lang="en-US" dirty="0" smtClean="0"/>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dirty="0" smtClean="0"/>
                        <a:t>Lifelong learning</a:t>
                      </a:r>
                      <a:endParaRPr lang="en-US" dirty="0" smtClean="0"/>
                    </a:p>
                    <a:p>
                      <a:endParaRPr lang="en-US" dirty="0"/>
                    </a:p>
                  </a:txBody>
                  <a:tcPr/>
                </a:tc>
              </a:tr>
              <a:tr h="1605643">
                <a:tc>
                  <a:txBody>
                    <a:bodyPr/>
                    <a:lstStyle/>
                    <a:p>
                      <a:r>
                        <a:rPr lang="sl-SI" b="1" dirty="0" smtClean="0"/>
                        <a:t>Capacity and Enabling</a:t>
                      </a:r>
                      <a:r>
                        <a:rPr lang="sl-SI" b="1" baseline="0" dirty="0" smtClean="0"/>
                        <a:t> Environment for Active Ageing</a:t>
                      </a:r>
                      <a:endParaRPr lang="en-US" b="1" dirty="0"/>
                    </a:p>
                  </a:txBody>
                  <a:tcPr/>
                </a:tc>
                <a:tc>
                  <a:txBody>
                    <a:bodyPr/>
                    <a:lstStyle/>
                    <a:p>
                      <a:r>
                        <a:rPr lang="sl-SI" dirty="0" smtClean="0"/>
                        <a:t>Remaining life expectancy</a:t>
                      </a:r>
                      <a:r>
                        <a:rPr lang="sl-SI" baseline="0" dirty="0" smtClean="0"/>
                        <a:t> at age 55</a:t>
                      </a:r>
                      <a:endParaRPr lang="en-US" dirty="0"/>
                    </a:p>
                  </a:txBody>
                  <a:tcPr/>
                </a:tc>
                <a:tc>
                  <a:txBody>
                    <a:bodyPr/>
                    <a:lstStyle/>
                    <a:p>
                      <a:r>
                        <a:rPr lang="sl-SI" dirty="0" smtClean="0"/>
                        <a:t>Share of healthy life expectancy</a:t>
                      </a:r>
                      <a:r>
                        <a:rPr lang="sl-SI" baseline="0" dirty="0" smtClean="0"/>
                        <a:t> at age 55</a:t>
                      </a:r>
                      <a:endParaRPr lang="en-US" dirty="0"/>
                    </a:p>
                  </a:txBody>
                  <a:tcPr/>
                </a:tc>
                <a:tc>
                  <a:txBody>
                    <a:bodyPr/>
                    <a:lstStyle/>
                    <a:p>
                      <a:r>
                        <a:rPr lang="sl-SI" dirty="0" smtClean="0"/>
                        <a:t>Mental wellbeing</a:t>
                      </a:r>
                      <a:endParaRPr lang="en-US" dirty="0"/>
                    </a:p>
                  </a:txBody>
                  <a:tcPr/>
                </a:tc>
                <a:tc>
                  <a:txBody>
                    <a:bodyPr/>
                    <a:lstStyle/>
                    <a:p>
                      <a:r>
                        <a:rPr lang="sl-SI" dirty="0" smtClean="0"/>
                        <a:t>Use of ICT</a:t>
                      </a:r>
                      <a:endParaRPr lang="en-US" dirty="0"/>
                    </a:p>
                  </a:txBody>
                  <a:tcPr/>
                </a:tc>
                <a:tc>
                  <a:txBody>
                    <a:bodyPr/>
                    <a:lstStyle/>
                    <a:p>
                      <a:r>
                        <a:rPr lang="sl-SI" dirty="0" smtClean="0"/>
                        <a:t>Social connectedness</a:t>
                      </a:r>
                      <a:endParaRPr lang="en-US" dirty="0"/>
                    </a:p>
                  </a:txBody>
                  <a:tcPr/>
                </a:tc>
                <a:tc>
                  <a:txBody>
                    <a:bodyPr/>
                    <a:lstStyle/>
                    <a:p>
                      <a:r>
                        <a:rPr lang="sl-SI" dirty="0" smtClean="0"/>
                        <a:t>Educational attainment</a:t>
                      </a:r>
                      <a:endParaRPr lang="en-US" dirty="0"/>
                    </a:p>
                  </a:txBody>
                  <a:tcPr/>
                </a:tc>
              </a:tr>
            </a:tbl>
          </a:graphicData>
        </a:graphic>
      </p:graphicFrame>
    </p:spTree>
    <p:extLst>
      <p:ext uri="{BB962C8B-B14F-4D97-AF65-F5344CB8AC3E}">
        <p14:creationId xmlns:p14="http://schemas.microsoft.com/office/powerpoint/2010/main" xmlns="" val="10328987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descr="https://statswiki.unece.org/download/attachments/76287839/Map.bmp?version=1&amp;modificationDate=1432027405316&amp;api=v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5575" y="139958"/>
            <a:ext cx="11163300" cy="6718041"/>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503854" y="6494106"/>
            <a:ext cx="1586204" cy="261610"/>
          </a:xfrm>
          <a:prstGeom prst="rect">
            <a:avLst/>
          </a:prstGeom>
          <a:noFill/>
        </p:spPr>
        <p:txBody>
          <a:bodyPr wrap="square" rtlCol="0">
            <a:spAutoFit/>
          </a:bodyPr>
          <a:lstStyle/>
          <a:p>
            <a:r>
              <a:rPr lang="sl-SI" sz="1100" dirty="0" smtClean="0"/>
              <a:t>Source: UNECE</a:t>
            </a:r>
            <a:endParaRPr lang="en-US" sz="1100" dirty="0"/>
          </a:p>
        </p:txBody>
      </p:sp>
    </p:spTree>
    <p:extLst>
      <p:ext uri="{BB962C8B-B14F-4D97-AF65-F5344CB8AC3E}">
        <p14:creationId xmlns:p14="http://schemas.microsoft.com/office/powerpoint/2010/main" xmlns="" val="12933978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trends soc part.pn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3442996" y="252008"/>
            <a:ext cx="4506685" cy="636895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17652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sl-SI" dirty="0"/>
          </a:p>
        </p:txBody>
      </p:sp>
      <p:sp>
        <p:nvSpPr>
          <p:cNvPr id="3" name="Subtitle 2"/>
          <p:cNvSpPr>
            <a:spLocks noGrp="1"/>
          </p:cNvSpPr>
          <p:nvPr>
            <p:ph type="subTitle" idx="1"/>
          </p:nvPr>
        </p:nvSpPr>
        <p:spPr/>
        <p:txBody>
          <a:bodyPr/>
          <a:lstStyle/>
          <a:p>
            <a:endParaRPr lang="sl-SI"/>
          </a:p>
        </p:txBody>
      </p:sp>
      <p:pic>
        <p:nvPicPr>
          <p:cNvPr id="10" name="Picture 9"/>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1530"/>
            <a:ext cx="12192000" cy="6814939"/>
          </a:xfrm>
          <a:prstGeom prst="rect">
            <a:avLst/>
          </a:prstGeom>
        </p:spPr>
      </p:pic>
      <p:sp>
        <p:nvSpPr>
          <p:cNvPr id="4" name="Rectangle 3"/>
          <p:cNvSpPr/>
          <p:nvPr/>
        </p:nvSpPr>
        <p:spPr>
          <a:xfrm>
            <a:off x="289248" y="231559"/>
            <a:ext cx="7987004" cy="6251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sz="2800" b="1" dirty="0" smtClean="0">
                <a:solidFill>
                  <a:schemeClr val="tx1"/>
                </a:solidFill>
              </a:rPr>
              <a:t>TECHNOLOGICAL DEVELOPMENT, DIGITALIZATION</a:t>
            </a:r>
            <a:endParaRPr lang="sl-SI" sz="2800" b="1" dirty="0">
              <a:solidFill>
                <a:schemeClr val="tx1"/>
              </a:solidFill>
            </a:endParaRPr>
          </a:p>
        </p:txBody>
      </p:sp>
    </p:spTree>
    <p:extLst>
      <p:ext uri="{BB962C8B-B14F-4D97-AF65-F5344CB8AC3E}">
        <p14:creationId xmlns:p14="http://schemas.microsoft.com/office/powerpoint/2010/main" xmlns="" val="1559412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l-SI"/>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738673" y="-79436"/>
            <a:ext cx="10615127" cy="7012081"/>
          </a:xfrm>
        </p:spPr>
      </p:pic>
      <p:sp>
        <p:nvSpPr>
          <p:cNvPr id="3" name="Rectangle 2"/>
          <p:cNvSpPr/>
          <p:nvPr/>
        </p:nvSpPr>
        <p:spPr>
          <a:xfrm>
            <a:off x="7305869" y="5924938"/>
            <a:ext cx="1110342" cy="41054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sl-SI" sz="2400" b="1" dirty="0" smtClean="0"/>
              <a:t>FORMS</a:t>
            </a:r>
          </a:p>
        </p:txBody>
      </p:sp>
      <p:sp>
        <p:nvSpPr>
          <p:cNvPr id="5" name="Rectangle 4"/>
          <p:cNvSpPr/>
          <p:nvPr/>
        </p:nvSpPr>
        <p:spPr>
          <a:xfrm>
            <a:off x="6217298" y="2242100"/>
            <a:ext cx="3953070" cy="41054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sl-SI" sz="2400" b="1" dirty="0" smtClean="0"/>
              <a:t>PERMANENT EMPLOYMENT</a:t>
            </a:r>
          </a:p>
        </p:txBody>
      </p:sp>
      <p:sp>
        <p:nvSpPr>
          <p:cNvPr id="4" name="Rectangle 3"/>
          <p:cNvSpPr/>
          <p:nvPr/>
        </p:nvSpPr>
        <p:spPr>
          <a:xfrm>
            <a:off x="858415" y="308543"/>
            <a:ext cx="6298164" cy="4385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l-SI" sz="2800" b="1" dirty="0" smtClean="0">
                <a:solidFill>
                  <a:schemeClr val="tx1"/>
                </a:solidFill>
              </a:rPr>
              <a:t>    FLEXIBILIZATION OF WORK</a:t>
            </a:r>
            <a:endParaRPr lang="sl-SI" sz="2800" b="1" dirty="0">
              <a:solidFill>
                <a:schemeClr val="tx1"/>
              </a:solidFill>
            </a:endParaRPr>
          </a:p>
        </p:txBody>
      </p:sp>
    </p:spTree>
    <p:extLst>
      <p:ext uri="{BB962C8B-B14F-4D97-AF65-F5344CB8AC3E}">
        <p14:creationId xmlns:p14="http://schemas.microsoft.com/office/powerpoint/2010/main" xmlns="" val="288085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l-SI"/>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0" y="0"/>
            <a:ext cx="12103825" cy="6693224"/>
          </a:xfrm>
        </p:spPr>
      </p:pic>
      <p:sp>
        <p:nvSpPr>
          <p:cNvPr id="3" name="Rectangle 2"/>
          <p:cNvSpPr/>
          <p:nvPr/>
        </p:nvSpPr>
        <p:spPr>
          <a:xfrm>
            <a:off x="335166" y="245884"/>
            <a:ext cx="7483885" cy="5192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l-SI" sz="2800" b="1" dirty="0" smtClean="0">
                <a:solidFill>
                  <a:schemeClr val="tx1"/>
                </a:solidFill>
              </a:rPr>
              <a:t>CONCEPT OF THE CHANGED LIFE CYCLE PROCESS</a:t>
            </a:r>
            <a:endParaRPr lang="sl-SI" sz="2800" b="1" dirty="0">
              <a:solidFill>
                <a:schemeClr val="tx1"/>
              </a:solidFill>
            </a:endParaRPr>
          </a:p>
        </p:txBody>
      </p:sp>
    </p:spTree>
    <p:extLst>
      <p:ext uri="{BB962C8B-B14F-4D97-AF65-F5344CB8AC3E}">
        <p14:creationId xmlns:p14="http://schemas.microsoft.com/office/powerpoint/2010/main" xmlns="" val="38953367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l-SI"/>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01698" y="-7047"/>
            <a:ext cx="9340677" cy="6865047"/>
          </a:xfrm>
        </p:spPr>
      </p:pic>
    </p:spTree>
    <p:extLst>
      <p:ext uri="{BB962C8B-B14F-4D97-AF65-F5344CB8AC3E}">
        <p14:creationId xmlns:p14="http://schemas.microsoft.com/office/powerpoint/2010/main" xmlns="" val="30325604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417" y="1474237"/>
            <a:ext cx="10972800" cy="1110343"/>
          </a:xfrm>
        </p:spPr>
        <p:txBody>
          <a:bodyPr>
            <a:normAutofit fontScale="90000"/>
          </a:bodyPr>
          <a:lstStyle/>
          <a:p>
            <a:r>
              <a:rPr lang="sl-SI" dirty="0" smtClean="0"/>
              <a:t/>
            </a:r>
            <a:br>
              <a:rPr lang="sl-SI" dirty="0" smtClean="0"/>
            </a:br>
            <a:r>
              <a:rPr lang="sl-SI" dirty="0"/>
              <a:t/>
            </a:r>
            <a:br>
              <a:rPr lang="sl-SI" dirty="0"/>
            </a:br>
            <a:r>
              <a:rPr lang="sl-SI" b="1" dirty="0" smtClean="0"/>
              <a:t>LABOUR MARKET AND EDUCATION</a:t>
            </a:r>
            <a:br>
              <a:rPr lang="sl-SI" b="1" dirty="0" smtClean="0"/>
            </a:br>
            <a:r>
              <a:rPr lang="sl-SI" b="1" dirty="0"/>
              <a:t/>
            </a:r>
            <a:br>
              <a:rPr lang="sl-SI" b="1" dirty="0"/>
            </a:br>
            <a:r>
              <a:rPr lang="sl-SI" dirty="0"/>
              <a:t/>
            </a:r>
            <a:br>
              <a:rPr lang="sl-SI" dirty="0"/>
            </a:br>
            <a:endParaRPr lang="sl-SI" dirty="0"/>
          </a:p>
        </p:txBody>
      </p:sp>
      <p:sp>
        <p:nvSpPr>
          <p:cNvPr id="3" name="Content Placeholder 2"/>
          <p:cNvSpPr>
            <a:spLocks noGrp="1"/>
          </p:cNvSpPr>
          <p:nvPr>
            <p:ph idx="1"/>
          </p:nvPr>
        </p:nvSpPr>
        <p:spPr>
          <a:xfrm>
            <a:off x="968829" y="2506662"/>
            <a:ext cx="10515600" cy="4351338"/>
          </a:xfrm>
        </p:spPr>
        <p:txBody>
          <a:bodyPr/>
          <a:lstStyle/>
          <a:p>
            <a:pPr>
              <a:buFontTx/>
              <a:buChar char="-"/>
            </a:pPr>
            <a:r>
              <a:rPr lang="sl-SI" dirty="0" smtClean="0"/>
              <a:t>Provision of sufficient labor force,</a:t>
            </a:r>
          </a:p>
          <a:p>
            <a:pPr>
              <a:buFontTx/>
              <a:buChar char="-"/>
            </a:pPr>
            <a:r>
              <a:rPr lang="sl-SI" dirty="0" smtClean="0"/>
              <a:t>Adjustment of jobs and working time,</a:t>
            </a:r>
          </a:p>
          <a:p>
            <a:pPr>
              <a:buFontTx/>
              <a:buChar char="-"/>
            </a:pPr>
            <a:r>
              <a:rPr lang="sl-SI" dirty="0" smtClean="0"/>
              <a:t>Opportunities for job creation, Access to education and training</a:t>
            </a:r>
          </a:p>
          <a:p>
            <a:pPr marL="0" indent="0">
              <a:buNone/>
            </a:pPr>
            <a:r>
              <a:rPr lang="sl-SI" dirty="0" smtClean="0"/>
              <a:t>-  Intergenerational transfer of knowledge and promotion of creativity</a:t>
            </a:r>
            <a:br>
              <a:rPr lang="sl-SI" dirty="0" smtClean="0"/>
            </a:br>
            <a:r>
              <a:rPr lang="sl-SI" dirty="0" smtClean="0"/>
              <a:t>- </a:t>
            </a:r>
            <a:r>
              <a:rPr lang="sl-SI" dirty="0"/>
              <a:t> </a:t>
            </a:r>
            <a:r>
              <a:rPr lang="sl-SI" dirty="0" smtClean="0"/>
              <a:t>Access to education and training</a:t>
            </a:r>
          </a:p>
          <a:p>
            <a:pPr marL="0" indent="0">
              <a:buNone/>
            </a:pPr>
            <a:endParaRPr lang="sl-SI" dirty="0"/>
          </a:p>
        </p:txBody>
      </p:sp>
    </p:spTree>
    <p:extLst>
      <p:ext uri="{BB962C8B-B14F-4D97-AF65-F5344CB8AC3E}">
        <p14:creationId xmlns:p14="http://schemas.microsoft.com/office/powerpoint/2010/main" xmlns="" val="9084446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417" y="858838"/>
            <a:ext cx="10972800" cy="1143000"/>
          </a:xfrm>
        </p:spPr>
        <p:txBody>
          <a:bodyPr/>
          <a:lstStyle/>
          <a:p>
            <a:r>
              <a:rPr lang="sl-SI" sz="4000" b="1" dirty="0" smtClean="0"/>
              <a:t>INCLUSION IN THE SOCIETY</a:t>
            </a:r>
            <a:endParaRPr lang="sl-SI" sz="4000" b="1" dirty="0"/>
          </a:p>
        </p:txBody>
      </p:sp>
      <p:sp>
        <p:nvSpPr>
          <p:cNvPr id="3" name="Content Placeholder 2"/>
          <p:cNvSpPr>
            <a:spLocks noGrp="1"/>
          </p:cNvSpPr>
          <p:nvPr>
            <p:ph idx="1"/>
          </p:nvPr>
        </p:nvSpPr>
        <p:spPr>
          <a:xfrm>
            <a:off x="853017" y="2068221"/>
            <a:ext cx="10515600" cy="4351338"/>
          </a:xfrm>
        </p:spPr>
        <p:txBody>
          <a:bodyPr>
            <a:normAutofit lnSpcReduction="10000"/>
          </a:bodyPr>
          <a:lstStyle/>
          <a:p>
            <a:r>
              <a:rPr lang="sl-SI" dirty="0" smtClean="0"/>
              <a:t>ICT for better inclusion of older persons in society</a:t>
            </a:r>
          </a:p>
          <a:p>
            <a:r>
              <a:rPr lang="sl-SI" dirty="0" smtClean="0"/>
              <a:t>Volunteering</a:t>
            </a:r>
          </a:p>
          <a:p>
            <a:r>
              <a:rPr lang="sl-SI" dirty="0" err="1" smtClean="0"/>
              <a:t>Voluntary-hobby</a:t>
            </a:r>
            <a:r>
              <a:rPr lang="sl-SI" dirty="0" smtClean="0"/>
              <a:t> </a:t>
            </a:r>
            <a:r>
              <a:rPr lang="sl-SI" dirty="0" err="1" smtClean="0"/>
              <a:t>cultural</a:t>
            </a:r>
            <a:r>
              <a:rPr lang="sl-SI" dirty="0" smtClean="0"/>
              <a:t> </a:t>
            </a:r>
            <a:r>
              <a:rPr lang="sl-SI" dirty="0" err="1" smtClean="0"/>
              <a:t>and</a:t>
            </a:r>
            <a:r>
              <a:rPr lang="sl-SI" dirty="0" smtClean="0"/>
              <a:t> </a:t>
            </a:r>
            <a:r>
              <a:rPr lang="sl-SI" dirty="0" err="1" smtClean="0"/>
              <a:t>sport</a:t>
            </a:r>
            <a:r>
              <a:rPr lang="sl-SI" dirty="0" smtClean="0"/>
              <a:t> </a:t>
            </a:r>
            <a:r>
              <a:rPr lang="sl-SI" dirty="0" err="1" smtClean="0"/>
              <a:t>activities</a:t>
            </a:r>
            <a:endParaRPr lang="sl-SI" dirty="0" smtClean="0"/>
          </a:p>
          <a:p>
            <a:r>
              <a:rPr lang="sl-SI" dirty="0" smtClean="0"/>
              <a:t>Human rights of older persons, Age discrimination</a:t>
            </a:r>
          </a:p>
          <a:p>
            <a:r>
              <a:rPr lang="sl-SI" dirty="0" err="1" smtClean="0"/>
              <a:t>Ageing</a:t>
            </a:r>
            <a:r>
              <a:rPr lang="sl-SI" dirty="0" smtClean="0"/>
              <a:t> </a:t>
            </a:r>
            <a:r>
              <a:rPr lang="sl-SI" dirty="0" err="1" smtClean="0"/>
              <a:t>with</a:t>
            </a:r>
            <a:r>
              <a:rPr lang="sl-SI" dirty="0" smtClean="0"/>
              <a:t> </a:t>
            </a:r>
            <a:r>
              <a:rPr lang="sl-SI" dirty="0" err="1" smtClean="0"/>
              <a:t>dignity</a:t>
            </a:r>
            <a:endParaRPr lang="sl-SI" dirty="0" smtClean="0"/>
          </a:p>
          <a:p>
            <a:r>
              <a:rPr lang="sl-SI" dirty="0" smtClean="0"/>
              <a:t>Political </a:t>
            </a:r>
            <a:r>
              <a:rPr lang="sl-SI" dirty="0"/>
              <a:t>and civic engagement</a:t>
            </a:r>
            <a:endParaRPr lang="sl-SI" dirty="0" smtClean="0"/>
          </a:p>
          <a:p>
            <a:r>
              <a:rPr lang="sl-SI" dirty="0" smtClean="0"/>
              <a:t>Intergenerational cooperation and solidarity</a:t>
            </a:r>
          </a:p>
          <a:p>
            <a:r>
              <a:rPr lang="sl-SI" dirty="0" smtClean="0"/>
              <a:t>Personal safety of older persons</a:t>
            </a:r>
            <a:endParaRPr lang="sl-SI" dirty="0"/>
          </a:p>
          <a:p>
            <a:endParaRPr lang="sl-SI" dirty="0"/>
          </a:p>
        </p:txBody>
      </p:sp>
    </p:spTree>
    <p:extLst>
      <p:ext uri="{BB962C8B-B14F-4D97-AF65-F5344CB8AC3E}">
        <p14:creationId xmlns:p14="http://schemas.microsoft.com/office/powerpoint/2010/main" xmlns="" val="4361335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8241" y="1492897"/>
            <a:ext cx="10972800" cy="1166327"/>
          </a:xfrm>
        </p:spPr>
        <p:txBody>
          <a:bodyPr/>
          <a:lstStyle/>
          <a:p>
            <a:r>
              <a:rPr lang="sl-SI" sz="4000" b="1" dirty="0" smtClean="0"/>
              <a:t>CREATING A FRIENDLY ENVIRONMENT FOR ACTIVE AGEING</a:t>
            </a:r>
            <a:endParaRPr lang="sl-SI" sz="4000" b="1" dirty="0"/>
          </a:p>
        </p:txBody>
      </p:sp>
      <p:sp>
        <p:nvSpPr>
          <p:cNvPr id="3" name="Content Placeholder 2"/>
          <p:cNvSpPr>
            <a:spLocks noGrp="1"/>
          </p:cNvSpPr>
          <p:nvPr>
            <p:ph idx="1"/>
          </p:nvPr>
        </p:nvSpPr>
        <p:spPr>
          <a:xfrm>
            <a:off x="698241" y="3424334"/>
            <a:ext cx="10515600" cy="3433665"/>
          </a:xfrm>
        </p:spPr>
        <p:txBody>
          <a:bodyPr/>
          <a:lstStyle/>
          <a:p>
            <a:r>
              <a:rPr lang="sl-SI" dirty="0" smtClean="0"/>
              <a:t>Informal carers</a:t>
            </a:r>
          </a:p>
          <a:p>
            <a:r>
              <a:rPr lang="sl-SI" dirty="0" smtClean="0"/>
              <a:t>A</a:t>
            </a:r>
            <a:r>
              <a:rPr lang="en-US" dirty="0" err="1" smtClean="0"/>
              <a:t>djustments</a:t>
            </a:r>
            <a:r>
              <a:rPr lang="en-US" dirty="0" smtClean="0"/>
              <a:t> </a:t>
            </a:r>
            <a:r>
              <a:rPr lang="en-US" dirty="0"/>
              <a:t>to changes in </a:t>
            </a:r>
            <a:r>
              <a:rPr lang="en-US" dirty="0" smtClean="0"/>
              <a:t>consumption</a:t>
            </a:r>
            <a:endParaRPr lang="sl-SI" dirty="0" smtClean="0"/>
          </a:p>
          <a:p>
            <a:r>
              <a:rPr lang="sl-SI" dirty="0" smtClean="0"/>
              <a:t>Adaptation </a:t>
            </a:r>
            <a:r>
              <a:rPr lang="sl-SI" dirty="0"/>
              <a:t>of living </a:t>
            </a:r>
            <a:r>
              <a:rPr lang="sl-SI" dirty="0" smtClean="0"/>
              <a:t>conditions</a:t>
            </a:r>
          </a:p>
          <a:p>
            <a:r>
              <a:rPr lang="sl-SI" dirty="0" smtClean="0"/>
              <a:t>Changes in </a:t>
            </a:r>
            <a:r>
              <a:rPr lang="sl-SI" dirty="0" err="1" smtClean="0"/>
              <a:t>living</a:t>
            </a:r>
            <a:r>
              <a:rPr lang="sl-SI" dirty="0" smtClean="0"/>
              <a:t> </a:t>
            </a:r>
            <a:r>
              <a:rPr lang="sl-SI" dirty="0" err="1" smtClean="0"/>
              <a:t>habits</a:t>
            </a:r>
            <a:r>
              <a:rPr lang="sl-SI" dirty="0" smtClean="0"/>
              <a:t> (</a:t>
            </a:r>
            <a:r>
              <a:rPr lang="en-US" dirty="0"/>
              <a:t>migration to cities and rural </a:t>
            </a:r>
            <a:r>
              <a:rPr lang="en-US" dirty="0" smtClean="0"/>
              <a:t>areas</a:t>
            </a:r>
            <a:r>
              <a:rPr lang="sl-SI" dirty="0" smtClean="0"/>
              <a:t>)</a:t>
            </a:r>
          </a:p>
          <a:p>
            <a:endParaRPr lang="sl-SI" dirty="0"/>
          </a:p>
        </p:txBody>
      </p:sp>
    </p:spTree>
    <p:extLst>
      <p:ext uri="{BB962C8B-B14F-4D97-AF65-F5344CB8AC3E}">
        <p14:creationId xmlns:p14="http://schemas.microsoft.com/office/powerpoint/2010/main" xmlns="" val="15832485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01628"/>
            <a:ext cx="10515600" cy="1325563"/>
          </a:xfrm>
        </p:spPr>
        <p:txBody>
          <a:bodyPr>
            <a:normAutofit/>
          </a:bodyPr>
          <a:lstStyle/>
          <a:p>
            <a:r>
              <a:rPr lang="sl-SI" sz="4000" b="1" dirty="0" smtClean="0"/>
              <a:t>INDEPENDENT, HEALTHY AND SAFE LIFE OF ALL GENERATIONS</a:t>
            </a:r>
            <a:endParaRPr lang="sl-SI" sz="4000" b="1" dirty="0"/>
          </a:p>
        </p:txBody>
      </p:sp>
      <p:sp>
        <p:nvSpPr>
          <p:cNvPr id="3" name="Content Placeholder 2"/>
          <p:cNvSpPr>
            <a:spLocks noGrp="1"/>
          </p:cNvSpPr>
          <p:nvPr>
            <p:ph idx="1"/>
          </p:nvPr>
        </p:nvSpPr>
        <p:spPr>
          <a:xfrm>
            <a:off x="838200" y="3181739"/>
            <a:ext cx="10515600" cy="3457446"/>
          </a:xfrm>
        </p:spPr>
        <p:txBody>
          <a:bodyPr/>
          <a:lstStyle/>
          <a:p>
            <a:pPr marL="0" indent="0">
              <a:buNone/>
            </a:pPr>
            <a:r>
              <a:rPr lang="sl-SI" dirty="0" smtClean="0"/>
              <a:t>-  Promoting a healthy life style</a:t>
            </a:r>
          </a:p>
          <a:p>
            <a:pPr>
              <a:buFontTx/>
              <a:buChar char="-"/>
            </a:pPr>
            <a:r>
              <a:rPr lang="sl-SI" dirty="0" smtClean="0"/>
              <a:t>Reducing health inequalities</a:t>
            </a:r>
          </a:p>
          <a:p>
            <a:pPr>
              <a:buFontTx/>
              <a:buChar char="-"/>
            </a:pPr>
            <a:r>
              <a:rPr lang="sl-SI" dirty="0" smtClean="0"/>
              <a:t>Adaptation of social protection systems (pension, health, long-term care)</a:t>
            </a:r>
          </a:p>
          <a:p>
            <a:pPr>
              <a:buFontTx/>
              <a:buChar char="-"/>
            </a:pPr>
            <a:r>
              <a:rPr lang="sl-SI" dirty="0" smtClean="0"/>
              <a:t>E</a:t>
            </a:r>
            <a:r>
              <a:rPr lang="en-US" dirty="0" err="1" smtClean="0"/>
              <a:t>nsuring</a:t>
            </a:r>
            <a:r>
              <a:rPr lang="en-US" dirty="0" smtClean="0"/>
              <a:t> </a:t>
            </a:r>
            <a:r>
              <a:rPr lang="en-US" dirty="0"/>
              <a:t>quality of life for families</a:t>
            </a:r>
            <a:endParaRPr lang="sl-SI" dirty="0"/>
          </a:p>
        </p:txBody>
      </p:sp>
    </p:spTree>
    <p:extLst>
      <p:ext uri="{BB962C8B-B14F-4D97-AF65-F5344CB8AC3E}">
        <p14:creationId xmlns:p14="http://schemas.microsoft.com/office/powerpoint/2010/main" xmlns="" val="25340481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886408"/>
            <a:ext cx="10363200" cy="1446245"/>
          </a:xfrm>
        </p:spPr>
        <p:txBody>
          <a:bodyPr/>
          <a:lstStyle/>
          <a:p>
            <a:r>
              <a:rPr lang="sl-SI" sz="4000" b="1" dirty="0" smtClean="0"/>
              <a:t>TIPS IN STRATEGY</a:t>
            </a:r>
            <a:endParaRPr lang="sl-SI" sz="4000" b="1" dirty="0"/>
          </a:p>
        </p:txBody>
      </p:sp>
      <p:sp>
        <p:nvSpPr>
          <p:cNvPr id="3" name="Subtitle 2"/>
          <p:cNvSpPr>
            <a:spLocks noGrp="1"/>
          </p:cNvSpPr>
          <p:nvPr>
            <p:ph type="subTitle" idx="1"/>
          </p:nvPr>
        </p:nvSpPr>
        <p:spPr>
          <a:xfrm>
            <a:off x="1828800" y="2743199"/>
            <a:ext cx="8534400" cy="3648269"/>
          </a:xfrm>
        </p:spPr>
        <p:txBody>
          <a:bodyPr/>
          <a:lstStyle/>
          <a:p>
            <a:pPr marL="457200" indent="-457200" algn="l">
              <a:buFontTx/>
              <a:buChar char="-"/>
            </a:pPr>
            <a:r>
              <a:rPr lang="sl-SI" dirty="0" smtClean="0">
                <a:solidFill>
                  <a:schemeClr val="tx1"/>
                </a:solidFill>
              </a:rPr>
              <a:t>Active ageing </a:t>
            </a:r>
            <a:r>
              <a:rPr lang="sl-SI" sz="2400" dirty="0" smtClean="0">
                <a:solidFill>
                  <a:schemeClr val="tx1"/>
                </a:solidFill>
              </a:rPr>
              <a:t>(emphasizes activity and creativity in all stages of life, concern for health and intergenerational solidarity)</a:t>
            </a:r>
          </a:p>
          <a:p>
            <a:pPr marL="457200" indent="-457200" algn="l">
              <a:buFontTx/>
              <a:buChar char="-"/>
            </a:pPr>
            <a:r>
              <a:rPr lang="sl-SI" dirty="0" smtClean="0">
                <a:solidFill>
                  <a:schemeClr val="tx1"/>
                </a:solidFill>
              </a:rPr>
              <a:t>Informal carers</a:t>
            </a:r>
          </a:p>
          <a:p>
            <a:pPr marL="457200" indent="-457200" algn="l">
              <a:buFontTx/>
              <a:buChar char="-"/>
            </a:pPr>
            <a:r>
              <a:rPr lang="sl-SI" dirty="0" smtClean="0">
                <a:solidFill>
                  <a:schemeClr val="tx1"/>
                </a:solidFill>
              </a:rPr>
              <a:t>ICT</a:t>
            </a:r>
          </a:p>
          <a:p>
            <a:pPr marL="457200" indent="-457200" algn="l">
              <a:buFontTx/>
              <a:buChar char="-"/>
            </a:pPr>
            <a:r>
              <a:rPr lang="sl-SI" dirty="0" smtClean="0">
                <a:solidFill>
                  <a:schemeClr val="tx1"/>
                </a:solidFill>
              </a:rPr>
              <a:t>Rights of older persons, dignified ageing, non discrimination of older persons</a:t>
            </a:r>
            <a:endParaRPr lang="sl-SI" dirty="0">
              <a:solidFill>
                <a:schemeClr val="tx1"/>
              </a:solidFill>
            </a:endParaRPr>
          </a:p>
        </p:txBody>
      </p:sp>
    </p:spTree>
    <p:extLst>
      <p:ext uri="{BB962C8B-B14F-4D97-AF65-F5344CB8AC3E}">
        <p14:creationId xmlns:p14="http://schemas.microsoft.com/office/powerpoint/2010/main" xmlns="" val="9654489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b="1" dirty="0" smtClean="0"/>
              <a:t>ACTIVITIES AHEAD</a:t>
            </a:r>
            <a:endParaRPr lang="sl-SI" b="1" dirty="0"/>
          </a:p>
        </p:txBody>
      </p:sp>
      <p:sp>
        <p:nvSpPr>
          <p:cNvPr id="3" name="Content Placeholder 2"/>
          <p:cNvSpPr>
            <a:spLocks noGrp="1"/>
          </p:cNvSpPr>
          <p:nvPr>
            <p:ph idx="1"/>
          </p:nvPr>
        </p:nvSpPr>
        <p:spPr>
          <a:xfrm>
            <a:off x="838200" y="3097763"/>
            <a:ext cx="10515600" cy="3079200"/>
          </a:xfrm>
        </p:spPr>
        <p:txBody>
          <a:bodyPr/>
          <a:lstStyle/>
          <a:p>
            <a:pPr>
              <a:buFontTx/>
              <a:buChar char="-"/>
            </a:pPr>
            <a:r>
              <a:rPr lang="sl-SI" dirty="0"/>
              <a:t>Council for </a:t>
            </a:r>
            <a:r>
              <a:rPr lang="sl-SI" dirty="0" smtClean="0"/>
              <a:t>active ageing and solidarity between generations (established) </a:t>
            </a:r>
          </a:p>
          <a:p>
            <a:pPr>
              <a:buFontTx/>
              <a:buChar char="-"/>
            </a:pPr>
            <a:r>
              <a:rPr lang="sl-SI" dirty="0"/>
              <a:t>A</a:t>
            </a:r>
            <a:r>
              <a:rPr lang="sl-SI" dirty="0" smtClean="0"/>
              <a:t>ction plans</a:t>
            </a:r>
          </a:p>
        </p:txBody>
      </p:sp>
    </p:spTree>
    <p:extLst>
      <p:ext uri="{BB962C8B-B14F-4D97-AF65-F5344CB8AC3E}">
        <p14:creationId xmlns:p14="http://schemas.microsoft.com/office/powerpoint/2010/main" xmlns="" val="16399462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sl-SI" dirty="0" smtClean="0"/>
          </a:p>
          <a:p>
            <a:endParaRPr lang="sl-SI" dirty="0"/>
          </a:p>
          <a:p>
            <a:endParaRPr lang="en-US" dirty="0"/>
          </a:p>
        </p:txBody>
      </p:sp>
      <p:sp>
        <p:nvSpPr>
          <p:cNvPr id="4" name="Rectangle 3"/>
          <p:cNvSpPr/>
          <p:nvPr/>
        </p:nvSpPr>
        <p:spPr>
          <a:xfrm>
            <a:off x="1222309" y="2536051"/>
            <a:ext cx="9647853" cy="2369880"/>
          </a:xfrm>
          <a:prstGeom prst="rect">
            <a:avLst/>
          </a:prstGeom>
        </p:spPr>
        <p:txBody>
          <a:bodyPr wrap="square">
            <a:spAutoFit/>
          </a:bodyPr>
          <a:lstStyle/>
          <a:p>
            <a:pPr algn="ctr"/>
            <a:r>
              <a:rPr lang="en-US" sz="2400" dirty="0" smtClean="0"/>
              <a:t> </a:t>
            </a:r>
            <a:r>
              <a:rPr lang="en-US" sz="2800" b="1" dirty="0"/>
              <a:t>Elderly for Elderly </a:t>
            </a:r>
            <a:endParaRPr lang="sl-SI" sz="2800" b="1" dirty="0" smtClean="0"/>
          </a:p>
          <a:p>
            <a:endParaRPr lang="sl-SI" sz="2400" dirty="0" smtClean="0"/>
          </a:p>
          <a:p>
            <a:r>
              <a:rPr lang="en-US" sz="2400" dirty="0" smtClean="0"/>
              <a:t>The </a:t>
            </a:r>
            <a:r>
              <a:rPr lang="en-US" sz="2400" dirty="0"/>
              <a:t>Slovenian Federation of Pensioners’ </a:t>
            </a:r>
            <a:r>
              <a:rPr lang="en-US" sz="2400" dirty="0" err="1"/>
              <a:t>Organisations</a:t>
            </a:r>
            <a:r>
              <a:rPr lang="en-US" sz="2400" dirty="0"/>
              <a:t> </a:t>
            </a:r>
            <a:r>
              <a:rPr lang="sl-SI" sz="2400" dirty="0" smtClean="0"/>
              <a:t>in 2004 </a:t>
            </a:r>
            <a:r>
              <a:rPr lang="en-US" sz="2400" dirty="0" smtClean="0"/>
              <a:t>started </a:t>
            </a:r>
            <a:r>
              <a:rPr lang="en-US" sz="2400" dirty="0"/>
              <a:t>the project “Elderly people improving the quality of their lives and the lives of their peers with voluntary work (Elderly for Elderly)” project, creating a system whereby older volunteers visit older citizens in their </a:t>
            </a:r>
            <a:r>
              <a:rPr lang="en-US" sz="2400" dirty="0" smtClean="0"/>
              <a:t>neighborhood</a:t>
            </a:r>
            <a:r>
              <a:rPr lang="en-US" sz="2400" dirty="0"/>
              <a:t>. </a:t>
            </a:r>
          </a:p>
        </p:txBody>
      </p:sp>
    </p:spTree>
    <p:extLst>
      <p:ext uri="{BB962C8B-B14F-4D97-AF65-F5344CB8AC3E}">
        <p14:creationId xmlns:p14="http://schemas.microsoft.com/office/powerpoint/2010/main" xmlns="" val="566585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US" sz="2800" b="1" dirty="0" smtClean="0"/>
              <a:t>Dementia-friendly </a:t>
            </a:r>
            <a:r>
              <a:rPr lang="en-US" sz="2800" b="1" dirty="0"/>
              <a:t>spots in </a:t>
            </a:r>
            <a:r>
              <a:rPr lang="en-US" sz="2800" b="1" dirty="0" smtClean="0"/>
              <a:t>Slovenia</a:t>
            </a:r>
            <a:endParaRPr lang="sl-SI" sz="2800" b="1" dirty="0" smtClean="0"/>
          </a:p>
          <a:p>
            <a:pPr marL="0" indent="0">
              <a:buNone/>
            </a:pPr>
            <a:endParaRPr lang="sl-SI" dirty="0"/>
          </a:p>
          <a:p>
            <a:pPr marL="0" indent="0">
              <a:buNone/>
            </a:pPr>
            <a:r>
              <a:rPr lang="sl-SI" sz="2000" dirty="0" smtClean="0"/>
              <a:t>D</a:t>
            </a:r>
            <a:r>
              <a:rPr lang="en-US" sz="2000" dirty="0" err="1" smtClean="0"/>
              <a:t>ementia</a:t>
            </a:r>
            <a:r>
              <a:rPr lang="en-US" sz="2000" dirty="0" smtClean="0"/>
              <a:t>-friendly </a:t>
            </a:r>
            <a:r>
              <a:rPr lang="en-US" sz="2000" dirty="0"/>
              <a:t>spots are info points in the community that provide information on dementia, including how to detect first signs of dementia, how to communicate with a person with dementia and where to find additional support and services. The service is targeted at persons with dementia, their caregivers and actors in the local community such as police, firefighters, retailers, employees of banks, post offices, community health </a:t>
            </a:r>
            <a:r>
              <a:rPr lang="en-US" sz="2000" dirty="0" err="1"/>
              <a:t>centres</a:t>
            </a:r>
            <a:r>
              <a:rPr lang="en-US" sz="2000" dirty="0"/>
              <a:t>, hospitals and pharmacies. </a:t>
            </a:r>
          </a:p>
        </p:txBody>
      </p:sp>
    </p:spTree>
    <p:extLst>
      <p:ext uri="{BB962C8B-B14F-4D97-AF65-F5344CB8AC3E}">
        <p14:creationId xmlns:p14="http://schemas.microsoft.com/office/powerpoint/2010/main" xmlns="" val="40010735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sl-SI" dirty="0" smtClean="0"/>
          </a:p>
          <a:p>
            <a:endParaRPr lang="en-US" dirty="0"/>
          </a:p>
        </p:txBody>
      </p:sp>
      <p:sp>
        <p:nvSpPr>
          <p:cNvPr id="4" name="Rectangle 3"/>
          <p:cNvSpPr/>
          <p:nvPr/>
        </p:nvSpPr>
        <p:spPr>
          <a:xfrm>
            <a:off x="1881674" y="1213496"/>
            <a:ext cx="7747518" cy="4739759"/>
          </a:xfrm>
          <a:prstGeom prst="rect">
            <a:avLst/>
          </a:prstGeom>
        </p:spPr>
        <p:txBody>
          <a:bodyPr wrap="square">
            <a:spAutoFit/>
          </a:bodyPr>
          <a:lstStyle/>
          <a:p>
            <a:r>
              <a:rPr lang="en-US" sz="2800" b="1" dirty="0" smtClean="0"/>
              <a:t> </a:t>
            </a:r>
            <a:r>
              <a:rPr lang="sl-SI" sz="2800" b="1" dirty="0" smtClean="0"/>
              <a:t>INTERGENERATIONAL CENTERS (16)</a:t>
            </a:r>
            <a:r>
              <a:rPr lang="en-US" sz="2800" b="1" dirty="0" smtClean="0"/>
              <a:t>:</a:t>
            </a:r>
            <a:endParaRPr lang="en-US" sz="2800" b="1" dirty="0"/>
          </a:p>
          <a:p>
            <a:endParaRPr lang="en-US" dirty="0"/>
          </a:p>
          <a:p>
            <a:endParaRPr lang="sl-SI" dirty="0" smtClean="0"/>
          </a:p>
          <a:p>
            <a:endParaRPr lang="sl-SI" dirty="0"/>
          </a:p>
          <a:p>
            <a:r>
              <a:rPr lang="sl-SI" sz="2000" dirty="0" smtClean="0"/>
              <a:t>- </a:t>
            </a:r>
            <a:r>
              <a:rPr lang="en-US" sz="2000" dirty="0" smtClean="0"/>
              <a:t>development </a:t>
            </a:r>
            <a:r>
              <a:rPr lang="en-US" sz="2000" dirty="0"/>
              <a:t>and promotion of intergenerational volunteering;</a:t>
            </a:r>
          </a:p>
          <a:p>
            <a:r>
              <a:rPr lang="sl-SI" sz="2000" dirty="0" smtClean="0"/>
              <a:t>- </a:t>
            </a:r>
            <a:r>
              <a:rPr lang="en-US" sz="2000" dirty="0" smtClean="0"/>
              <a:t>education </a:t>
            </a:r>
            <a:r>
              <a:rPr lang="en-US" sz="2000" dirty="0"/>
              <a:t>and awareness;</a:t>
            </a:r>
          </a:p>
          <a:p>
            <a:r>
              <a:rPr lang="sl-SI" sz="2000" dirty="0" smtClean="0"/>
              <a:t>- </a:t>
            </a:r>
            <a:r>
              <a:rPr lang="en-US" sz="2000" dirty="0" smtClean="0"/>
              <a:t>counseling </a:t>
            </a:r>
            <a:r>
              <a:rPr lang="en-US" sz="2000" dirty="0"/>
              <a:t>and information, self-help groups, advocacy, telephone counseling, development of new services (Volunteer service);</a:t>
            </a:r>
          </a:p>
          <a:p>
            <a:r>
              <a:rPr lang="sl-SI" sz="2000" dirty="0" smtClean="0"/>
              <a:t>- </a:t>
            </a:r>
            <a:r>
              <a:rPr lang="en-US" sz="2000" dirty="0" smtClean="0"/>
              <a:t>intergenerational </a:t>
            </a:r>
            <a:r>
              <a:rPr lang="en-US" sz="2000" dirty="0"/>
              <a:t>learning, which promotes the transfer of know-how between generations in both directions;</a:t>
            </a:r>
          </a:p>
          <a:p>
            <a:r>
              <a:rPr lang="sl-SI" sz="2000" dirty="0" smtClean="0"/>
              <a:t>- </a:t>
            </a:r>
            <a:r>
              <a:rPr lang="en-US" sz="2000" dirty="0" smtClean="0"/>
              <a:t>training </a:t>
            </a:r>
            <a:r>
              <a:rPr lang="en-US" sz="2000" dirty="0"/>
              <a:t>on the topic of communication between generations;</a:t>
            </a:r>
          </a:p>
          <a:p>
            <a:r>
              <a:rPr lang="sl-SI" sz="2000" dirty="0" smtClean="0"/>
              <a:t>- </a:t>
            </a:r>
            <a:r>
              <a:rPr lang="en-US" sz="2000" dirty="0" smtClean="0"/>
              <a:t>coordination </a:t>
            </a:r>
            <a:r>
              <a:rPr lang="en-US" sz="2000" dirty="0"/>
              <a:t>of activities between different providers in the field of intergenerational cooperation, exchange of good practices, networking and integration;</a:t>
            </a:r>
          </a:p>
          <a:p>
            <a:r>
              <a:rPr lang="sl-SI" sz="2000" dirty="0" smtClean="0"/>
              <a:t>- </a:t>
            </a:r>
            <a:r>
              <a:rPr lang="en-US" sz="2000" dirty="0" smtClean="0"/>
              <a:t>promotion </a:t>
            </a:r>
            <a:r>
              <a:rPr lang="en-US" sz="2000" dirty="0"/>
              <a:t>of intergenerational cooperation.</a:t>
            </a:r>
          </a:p>
        </p:txBody>
      </p:sp>
    </p:spTree>
    <p:extLst>
      <p:ext uri="{BB962C8B-B14F-4D97-AF65-F5344CB8AC3E}">
        <p14:creationId xmlns:p14="http://schemas.microsoft.com/office/powerpoint/2010/main" xmlns="" val="855739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l-SI"/>
          </a:p>
        </p:txBody>
      </p:sp>
      <p:sp>
        <p:nvSpPr>
          <p:cNvPr id="3" name="Content Placeholder 2"/>
          <p:cNvSpPr>
            <a:spLocks noGrp="1"/>
          </p:cNvSpPr>
          <p:nvPr>
            <p:ph idx="1"/>
          </p:nvPr>
        </p:nvSpPr>
        <p:spPr>
          <a:xfrm>
            <a:off x="838200" y="2916237"/>
            <a:ext cx="10515600" cy="3260725"/>
          </a:xfrm>
        </p:spPr>
        <p:txBody>
          <a:bodyPr/>
          <a:lstStyle/>
          <a:p>
            <a:pPr marL="0" indent="0">
              <a:buNone/>
            </a:pPr>
            <a:r>
              <a:rPr lang="sl-SI" dirty="0"/>
              <a:t>AGE IS A PERIOD OF </a:t>
            </a:r>
            <a:r>
              <a:rPr lang="sl-SI" dirty="0" smtClean="0"/>
              <a:t>LIFE </a:t>
            </a:r>
            <a:r>
              <a:rPr lang="sl-SI" dirty="0"/>
              <a:t>WHICH IS EQUIVALENT TO OTHER PERIODS; IT TAKES SOMETHING AWAY, BUT ON THE OTHER HAND, IT CAN GIVE US A LOT – DEPENDING ON OURSELVES</a:t>
            </a:r>
          </a:p>
          <a:p>
            <a:pPr marL="0" indent="0">
              <a:buNone/>
            </a:pPr>
            <a:endParaRPr lang="sl-SI" dirty="0"/>
          </a:p>
        </p:txBody>
      </p:sp>
    </p:spTree>
    <p:extLst>
      <p:ext uri="{BB962C8B-B14F-4D97-AF65-F5344CB8AC3E}">
        <p14:creationId xmlns:p14="http://schemas.microsoft.com/office/powerpoint/2010/main" xmlns="" val="24121328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l-SI"/>
          </a:p>
        </p:txBody>
      </p:sp>
      <p:sp>
        <p:nvSpPr>
          <p:cNvPr id="3" name="Content Placeholder 2"/>
          <p:cNvSpPr>
            <a:spLocks noGrp="1"/>
          </p:cNvSpPr>
          <p:nvPr>
            <p:ph idx="1"/>
          </p:nvPr>
        </p:nvSpPr>
        <p:spPr>
          <a:xfrm>
            <a:off x="838200" y="2916237"/>
            <a:ext cx="10515600" cy="3260725"/>
          </a:xfrm>
        </p:spPr>
        <p:txBody>
          <a:bodyPr/>
          <a:lstStyle/>
          <a:p>
            <a:pPr marL="0" indent="0">
              <a:buNone/>
            </a:pPr>
            <a:r>
              <a:rPr lang="sl-SI" dirty="0" smtClean="0"/>
              <a:t>AGEING IS LIKE HIKING; WHEN YOU CLIMB, YOU MAY HAVE SOME BREATHING PROBLEMS, BUT WHEN YOU ARE AT THE SUMMIT, THE VIEW IS MORE BEAUTIFUL THAN IN THE VALLEY </a:t>
            </a:r>
            <a:endParaRPr lang="sl-SI" dirty="0"/>
          </a:p>
        </p:txBody>
      </p:sp>
    </p:spTree>
    <p:extLst>
      <p:ext uri="{BB962C8B-B14F-4D97-AF65-F5344CB8AC3E}">
        <p14:creationId xmlns:p14="http://schemas.microsoft.com/office/powerpoint/2010/main" xmlns="" val="896648443"/>
      </p:ext>
    </p:extLst>
  </p:cSld>
  <p:clrMapOvr>
    <a:masterClrMapping/>
  </p:clrMapOvr>
  <p:timing>
    <p:tnLst>
      <p:par>
        <p:cTn id="1" dur="indefinite" restart="never" nodeType="tmRoot"/>
      </p:par>
    </p:tnLst>
  </p:timing>
</p:sld>
</file>

<file path=ppt/theme/theme1.xml><?xml version="1.0" encoding="utf-8"?>
<a:theme xmlns:a="http://schemas.openxmlformats.org/drawingml/2006/main" name="MDDSZ">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MDDSZ" id="{FA872FAA-719E-4C30-8D5A-883BE15A71EC}" vid="{5B236F4C-76DA-413D-AAB6-5BE68CF81C01}"/>
    </a:ext>
  </a:extLst>
</a:theme>
</file>

<file path=ppt/theme/theme2.xml><?xml version="1.0" encoding="utf-8"?>
<a:theme xmlns:a="http://schemas.openxmlformats.org/drawingml/2006/main" name="Custom Design">
  <a:themeElements>
    <a:clrScheme name="DU 2010">
      <a:dk1>
        <a:srgbClr val="999999"/>
      </a:dk1>
      <a:lt1>
        <a:sysClr val="window" lastClr="FFFFFF"/>
      </a:lt1>
      <a:dk2>
        <a:srgbClr val="000000"/>
      </a:dk2>
      <a:lt2>
        <a:srgbClr val="D8D8D8"/>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MDDSZ</Template>
  <TotalTime>3206</TotalTime>
  <Words>791</Words>
  <Application>Microsoft Office PowerPoint</Application>
  <PresentationFormat>Custom</PresentationFormat>
  <Paragraphs>104</Paragraphs>
  <Slides>25</Slides>
  <Notes>0</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25</vt:i4>
      </vt:variant>
    </vt:vector>
  </HeadingPairs>
  <TitlesOfParts>
    <vt:vector size="28" baseType="lpstr">
      <vt:lpstr>MDDSZ</vt:lpstr>
      <vt:lpstr>Custom Design</vt:lpstr>
      <vt:lpstr>Packager Shell Object</vt:lpstr>
      <vt:lpstr>AGEING WITH DIGNITY THROUGH GOOD PUBLIC POLICY </vt:lpstr>
      <vt:lpstr>POPULATION PYRAMID  (Slovenia 1971-2061) </vt:lpstr>
      <vt:lpstr>Slide 3</vt:lpstr>
      <vt:lpstr>Slide 4</vt:lpstr>
      <vt:lpstr>Slide 5</vt:lpstr>
      <vt:lpstr>Slide 6</vt:lpstr>
      <vt:lpstr>Slide 7</vt:lpstr>
      <vt:lpstr>ACTIVE AGEING INDEX</vt:lpstr>
      <vt:lpstr>Slide 9</vt:lpstr>
      <vt:lpstr>Slide 10</vt:lpstr>
      <vt:lpstr>Slide 11</vt:lpstr>
      <vt:lpstr>Slide 12</vt:lpstr>
      <vt:lpstr>Slide 13</vt:lpstr>
      <vt:lpstr>Slide 14</vt:lpstr>
      <vt:lpstr>  LABOUR MARKET AND EDUCATION   </vt:lpstr>
      <vt:lpstr>INCLUSION IN THE SOCIETY</vt:lpstr>
      <vt:lpstr>CREATING A FRIENDLY ENVIRONMENT FOR ACTIVE AGEING</vt:lpstr>
      <vt:lpstr>INDEPENDENT, HEALTHY AND SAFE LIFE OF ALL GENERATIONS</vt:lpstr>
      <vt:lpstr>TIPS IN STRATEGY</vt:lpstr>
      <vt:lpstr>ACTIVITIES AHEAD</vt:lpstr>
      <vt:lpstr>Slide 21</vt:lpstr>
      <vt:lpstr>Slide 22</vt:lpstr>
      <vt:lpstr>Slide 23</vt:lpstr>
      <vt:lpstr>Slide 24</vt:lpstr>
      <vt:lpstr>Slide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Aleš</dc:creator>
  <cp:lastModifiedBy>Natasa</cp:lastModifiedBy>
  <cp:revision>59</cp:revision>
  <cp:lastPrinted>2018-12-10T05:38:35Z</cp:lastPrinted>
  <dcterms:created xsi:type="dcterms:W3CDTF">2017-11-19T17:15:20Z</dcterms:created>
  <dcterms:modified xsi:type="dcterms:W3CDTF">2018-12-12T10:09:00Z</dcterms:modified>
</cp:coreProperties>
</file>