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63" r:id="rId6"/>
    <p:sldId id="266" r:id="rId7"/>
    <p:sldId id="264" r:id="rId8"/>
    <p:sldId id="267" r:id="rId9"/>
    <p:sldId id="269" r:id="rId10"/>
    <p:sldId id="270" r:id="rId11"/>
    <p:sldId id="271" r:id="rId12"/>
    <p:sldId id="265" r:id="rId13"/>
    <p:sldId id="261" r:id="rId14"/>
    <p:sldId id="272"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4" d="100"/>
          <a:sy n="74" d="100"/>
        </p:scale>
        <p:origin x="57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trick Wilson" userId="31d7704f-aea9-48ea-a494-c4c89492d936" providerId="ADAL" clId="{8BD1252D-D9DA-412B-B29A-E8E62DC1C09A}"/>
    <pc:docChg chg="custSel addSld modSld sldOrd">
      <pc:chgData name="Patrick Wilson" userId="31d7704f-aea9-48ea-a494-c4c89492d936" providerId="ADAL" clId="{8BD1252D-D9DA-412B-B29A-E8E62DC1C09A}" dt="2018-11-30T20:06:11.878" v="23"/>
      <pc:docMkLst>
        <pc:docMk/>
      </pc:docMkLst>
      <pc:sldChg chg="addSp delSp modSp">
        <pc:chgData name="Patrick Wilson" userId="31d7704f-aea9-48ea-a494-c4c89492d936" providerId="ADAL" clId="{8BD1252D-D9DA-412B-B29A-E8E62DC1C09A}" dt="2018-11-30T20:02:59.023" v="11" actId="1076"/>
        <pc:sldMkLst>
          <pc:docMk/>
          <pc:sldMk cId="2559680215" sldId="256"/>
        </pc:sldMkLst>
        <pc:spChg chg="mod">
          <ac:chgData name="Patrick Wilson" userId="31d7704f-aea9-48ea-a494-c4c89492d936" providerId="ADAL" clId="{8BD1252D-D9DA-412B-B29A-E8E62DC1C09A}" dt="2018-11-30T20:02:55.653" v="10" actId="1076"/>
          <ac:spMkLst>
            <pc:docMk/>
            <pc:sldMk cId="2559680215" sldId="256"/>
            <ac:spMk id="2" creationId="{A079F6A1-2E66-4283-8475-1ACEC32B7A4D}"/>
          </ac:spMkLst>
        </pc:spChg>
        <pc:spChg chg="mod">
          <ac:chgData name="Patrick Wilson" userId="31d7704f-aea9-48ea-a494-c4c89492d936" providerId="ADAL" clId="{8BD1252D-D9DA-412B-B29A-E8E62DC1C09A}" dt="2018-11-30T20:02:59.023" v="11" actId="1076"/>
          <ac:spMkLst>
            <pc:docMk/>
            <pc:sldMk cId="2559680215" sldId="256"/>
            <ac:spMk id="3" creationId="{2BEBDCC9-0C4B-4614-84C8-6FD12C2BA723}"/>
          </ac:spMkLst>
        </pc:spChg>
        <pc:spChg chg="add del">
          <ac:chgData name="Patrick Wilson" userId="31d7704f-aea9-48ea-a494-c4c89492d936" providerId="ADAL" clId="{8BD1252D-D9DA-412B-B29A-E8E62DC1C09A}" dt="2018-11-30T19:56:56.163" v="1" actId="478"/>
          <ac:spMkLst>
            <pc:docMk/>
            <pc:sldMk cId="2559680215" sldId="256"/>
            <ac:spMk id="4" creationId="{3F578B7F-2605-4C2C-B0DB-264AF26FE3AD}"/>
          </ac:spMkLst>
        </pc:spChg>
        <pc:picChg chg="add mod">
          <ac:chgData name="Patrick Wilson" userId="31d7704f-aea9-48ea-a494-c4c89492d936" providerId="ADAL" clId="{8BD1252D-D9DA-412B-B29A-E8E62DC1C09A}" dt="2018-11-30T20:02:41.820" v="9" actId="1076"/>
          <ac:picMkLst>
            <pc:docMk/>
            <pc:sldMk cId="2559680215" sldId="256"/>
            <ac:picMk id="6" creationId="{48AFC557-8CC5-43D2-B1E0-7D5E90A1C639}"/>
          </ac:picMkLst>
        </pc:picChg>
      </pc:sldChg>
      <pc:sldChg chg="ord">
        <pc:chgData name="Patrick Wilson" userId="31d7704f-aea9-48ea-a494-c4c89492d936" providerId="ADAL" clId="{8BD1252D-D9DA-412B-B29A-E8E62DC1C09A}" dt="2018-11-30T20:06:11.878" v="23"/>
        <pc:sldMkLst>
          <pc:docMk/>
          <pc:sldMk cId="3052496131" sldId="267"/>
        </pc:sldMkLst>
      </pc:sldChg>
      <pc:sldChg chg="addSp modSp add ord">
        <pc:chgData name="Patrick Wilson" userId="31d7704f-aea9-48ea-a494-c4c89492d936" providerId="ADAL" clId="{8BD1252D-D9DA-412B-B29A-E8E62DC1C09A}" dt="2018-11-30T20:05:20.738" v="22"/>
        <pc:sldMkLst>
          <pc:docMk/>
          <pc:sldMk cId="2247170028" sldId="272"/>
        </pc:sldMkLst>
        <pc:picChg chg="add mod modCrop">
          <ac:chgData name="Patrick Wilson" userId="31d7704f-aea9-48ea-a494-c4c89492d936" providerId="ADAL" clId="{8BD1252D-D9DA-412B-B29A-E8E62DC1C09A}" dt="2018-11-30T20:04:51.351" v="20" actId="14100"/>
          <ac:picMkLst>
            <pc:docMk/>
            <pc:sldMk cId="2247170028" sldId="272"/>
            <ac:picMk id="4" creationId="{22B49D9B-2AC2-4F3D-9881-7F91105742A2}"/>
          </ac:picMkLst>
        </pc:pic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7AEC22-C723-456D-BEDE-6082324B6F4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xmlns="" id="{BE42452A-5B42-4F52-94CC-43B574808A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xmlns="" id="{BFC749AD-72D9-4B16-B130-22161845C29E}"/>
              </a:ext>
            </a:extLst>
          </p:cNvPr>
          <p:cNvSpPr>
            <a:spLocks noGrp="1"/>
          </p:cNvSpPr>
          <p:nvPr>
            <p:ph type="dt" sz="half" idx="10"/>
          </p:nvPr>
        </p:nvSpPr>
        <p:spPr/>
        <p:txBody>
          <a:bodyPr/>
          <a:lstStyle/>
          <a:p>
            <a:fld id="{580A18A1-37A1-410D-B1B4-0104629C99E2}" type="datetimeFigureOut">
              <a:rPr lang="en-GB" smtClean="0"/>
              <a:t>12/12/2018</a:t>
            </a:fld>
            <a:endParaRPr lang="en-GB"/>
          </a:p>
        </p:txBody>
      </p:sp>
      <p:sp>
        <p:nvSpPr>
          <p:cNvPr id="5" name="Footer Placeholder 4">
            <a:extLst>
              <a:ext uri="{FF2B5EF4-FFF2-40B4-BE49-F238E27FC236}">
                <a16:creationId xmlns:a16="http://schemas.microsoft.com/office/drawing/2014/main" xmlns="" id="{6751F335-B9BE-4C66-92D8-59CE034F848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252463D0-B14E-4C7A-89AE-D98A21A01BBF}"/>
              </a:ext>
            </a:extLst>
          </p:cNvPr>
          <p:cNvSpPr>
            <a:spLocks noGrp="1"/>
          </p:cNvSpPr>
          <p:nvPr>
            <p:ph type="sldNum" sz="quarter" idx="12"/>
          </p:nvPr>
        </p:nvSpPr>
        <p:spPr/>
        <p:txBody>
          <a:bodyPr/>
          <a:lstStyle/>
          <a:p>
            <a:fld id="{E936766A-B7EE-481A-BD09-DF86AE65F430}" type="slidenum">
              <a:rPr lang="en-GB" smtClean="0"/>
              <a:t>‹#›</a:t>
            </a:fld>
            <a:endParaRPr lang="en-GB"/>
          </a:p>
        </p:txBody>
      </p:sp>
      <p:sp>
        <p:nvSpPr>
          <p:cNvPr id="8" name="Content Placeholder 7">
            <a:extLst>
              <a:ext uri="{FF2B5EF4-FFF2-40B4-BE49-F238E27FC236}">
                <a16:creationId xmlns:a16="http://schemas.microsoft.com/office/drawing/2014/main" xmlns="" id="{2A7D21FF-DE4D-4318-89B1-C890EA5374DD}"/>
              </a:ext>
            </a:extLst>
          </p:cNvPr>
          <p:cNvSpPr>
            <a:spLocks noGrp="1"/>
          </p:cNvSpPr>
          <p:nvPr>
            <p:ph sz="quarter" idx="13"/>
          </p:nvPr>
        </p:nvSpPr>
        <p:spPr>
          <a:xfrm>
            <a:off x="10101263" y="857250"/>
            <a:ext cx="914400" cy="914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9" name="Picture 8">
            <a:extLst>
              <a:ext uri="{FF2B5EF4-FFF2-40B4-BE49-F238E27FC236}">
                <a16:creationId xmlns:a16="http://schemas.microsoft.com/office/drawing/2014/main" xmlns="" id="{D253850F-2668-4701-8FD4-9D2016FFAA8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25340" y="671231"/>
            <a:ext cx="2481287" cy="1371719"/>
          </a:xfrm>
          <a:prstGeom prst="rect">
            <a:avLst/>
          </a:prstGeom>
        </p:spPr>
      </p:pic>
    </p:spTree>
    <p:extLst>
      <p:ext uri="{BB962C8B-B14F-4D97-AF65-F5344CB8AC3E}">
        <p14:creationId xmlns:p14="http://schemas.microsoft.com/office/powerpoint/2010/main" val="2501527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1DBEA5-4C5C-4640-9DB9-48A686B7F9A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4CC1CCE5-4E28-444A-A5BD-A99F60BAF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65BF3CFA-2AC7-49A4-908F-1069D28697D8}"/>
              </a:ext>
            </a:extLst>
          </p:cNvPr>
          <p:cNvSpPr>
            <a:spLocks noGrp="1"/>
          </p:cNvSpPr>
          <p:nvPr>
            <p:ph type="dt" sz="half" idx="10"/>
          </p:nvPr>
        </p:nvSpPr>
        <p:spPr/>
        <p:txBody>
          <a:bodyPr/>
          <a:lstStyle/>
          <a:p>
            <a:fld id="{580A18A1-37A1-410D-B1B4-0104629C99E2}" type="datetimeFigureOut">
              <a:rPr lang="en-GB" smtClean="0"/>
              <a:t>12/12/2018</a:t>
            </a:fld>
            <a:endParaRPr lang="en-GB"/>
          </a:p>
        </p:txBody>
      </p:sp>
      <p:sp>
        <p:nvSpPr>
          <p:cNvPr id="5" name="Footer Placeholder 4">
            <a:extLst>
              <a:ext uri="{FF2B5EF4-FFF2-40B4-BE49-F238E27FC236}">
                <a16:creationId xmlns:a16="http://schemas.microsoft.com/office/drawing/2014/main" xmlns="" id="{6781FDC1-A924-460A-B675-2CC9E6AD4CD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B87555F7-E5DE-4128-B9B8-058B4616A291}"/>
              </a:ext>
            </a:extLst>
          </p:cNvPr>
          <p:cNvSpPr>
            <a:spLocks noGrp="1"/>
          </p:cNvSpPr>
          <p:nvPr>
            <p:ph type="sldNum" sz="quarter" idx="12"/>
          </p:nvPr>
        </p:nvSpPr>
        <p:spPr/>
        <p:txBody>
          <a:bodyPr/>
          <a:lstStyle/>
          <a:p>
            <a:fld id="{E936766A-B7EE-481A-BD09-DF86AE65F430}" type="slidenum">
              <a:rPr lang="en-GB" smtClean="0"/>
              <a:t>‹#›</a:t>
            </a:fld>
            <a:endParaRPr lang="en-GB"/>
          </a:p>
        </p:txBody>
      </p:sp>
    </p:spTree>
    <p:extLst>
      <p:ext uri="{BB962C8B-B14F-4D97-AF65-F5344CB8AC3E}">
        <p14:creationId xmlns:p14="http://schemas.microsoft.com/office/powerpoint/2010/main" val="15726491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E3B818F-F246-4EF5-92AD-83E3104F6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xmlns="" id="{0CE527EA-EE71-4941-82D2-9E5AA97424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8BFD5420-6478-4ECA-8229-768984FFBB02}"/>
              </a:ext>
            </a:extLst>
          </p:cNvPr>
          <p:cNvSpPr>
            <a:spLocks noGrp="1"/>
          </p:cNvSpPr>
          <p:nvPr>
            <p:ph type="dt" sz="half" idx="10"/>
          </p:nvPr>
        </p:nvSpPr>
        <p:spPr/>
        <p:txBody>
          <a:bodyPr/>
          <a:lstStyle/>
          <a:p>
            <a:fld id="{580A18A1-37A1-410D-B1B4-0104629C99E2}" type="datetimeFigureOut">
              <a:rPr lang="en-GB" smtClean="0"/>
              <a:t>12/12/2018</a:t>
            </a:fld>
            <a:endParaRPr lang="en-GB"/>
          </a:p>
        </p:txBody>
      </p:sp>
      <p:sp>
        <p:nvSpPr>
          <p:cNvPr id="5" name="Footer Placeholder 4">
            <a:extLst>
              <a:ext uri="{FF2B5EF4-FFF2-40B4-BE49-F238E27FC236}">
                <a16:creationId xmlns:a16="http://schemas.microsoft.com/office/drawing/2014/main" xmlns="" id="{46AADAE8-C64D-4140-824F-390263077BD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C0D7F451-2485-4C39-89CC-510A03B1DE0C}"/>
              </a:ext>
            </a:extLst>
          </p:cNvPr>
          <p:cNvSpPr>
            <a:spLocks noGrp="1"/>
          </p:cNvSpPr>
          <p:nvPr>
            <p:ph type="sldNum" sz="quarter" idx="12"/>
          </p:nvPr>
        </p:nvSpPr>
        <p:spPr/>
        <p:txBody>
          <a:bodyPr/>
          <a:lstStyle/>
          <a:p>
            <a:fld id="{E936766A-B7EE-481A-BD09-DF86AE65F430}" type="slidenum">
              <a:rPr lang="en-GB" smtClean="0"/>
              <a:t>‹#›</a:t>
            </a:fld>
            <a:endParaRPr lang="en-GB"/>
          </a:p>
        </p:txBody>
      </p:sp>
    </p:spTree>
    <p:extLst>
      <p:ext uri="{BB962C8B-B14F-4D97-AF65-F5344CB8AC3E}">
        <p14:creationId xmlns:p14="http://schemas.microsoft.com/office/powerpoint/2010/main" val="16886394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2E3153-F69A-48BF-9D55-F5453F95D13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F1A4ED4C-F408-4581-AD52-6C246D9F3D2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xmlns="" id="{7836B60A-9981-452E-AB6F-3B83F68196A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xmlns="" id="{48151303-E2AC-4F9C-ADDB-980030FCC598}"/>
              </a:ext>
            </a:extLst>
          </p:cNvPr>
          <p:cNvSpPr>
            <a:spLocks noGrp="1"/>
          </p:cNvSpPr>
          <p:nvPr>
            <p:ph type="dt" sz="half" idx="10"/>
          </p:nvPr>
        </p:nvSpPr>
        <p:spPr/>
        <p:txBody>
          <a:bodyPr/>
          <a:lstStyle/>
          <a:p>
            <a:fld id="{580A18A1-37A1-410D-B1B4-0104629C99E2}" type="datetimeFigureOut">
              <a:rPr lang="en-GB" smtClean="0"/>
              <a:t>12/12/2018</a:t>
            </a:fld>
            <a:endParaRPr lang="en-GB"/>
          </a:p>
        </p:txBody>
      </p:sp>
      <p:sp>
        <p:nvSpPr>
          <p:cNvPr id="6" name="Footer Placeholder 5">
            <a:extLst>
              <a:ext uri="{FF2B5EF4-FFF2-40B4-BE49-F238E27FC236}">
                <a16:creationId xmlns:a16="http://schemas.microsoft.com/office/drawing/2014/main" xmlns="" id="{C75151EC-C527-4B63-94EE-74942A632B9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xmlns="" id="{27A26C6D-88EA-46C8-89A0-225BDBDAA36B}"/>
              </a:ext>
            </a:extLst>
          </p:cNvPr>
          <p:cNvSpPr>
            <a:spLocks noGrp="1"/>
          </p:cNvSpPr>
          <p:nvPr>
            <p:ph type="sldNum" sz="quarter" idx="12"/>
          </p:nvPr>
        </p:nvSpPr>
        <p:spPr/>
        <p:txBody>
          <a:bodyPr/>
          <a:lstStyle/>
          <a:p>
            <a:fld id="{E936766A-B7EE-481A-BD09-DF86AE65F430}" type="slidenum">
              <a:rPr lang="en-GB" smtClean="0"/>
              <a:t>‹#›</a:t>
            </a:fld>
            <a:endParaRPr lang="en-GB"/>
          </a:p>
        </p:txBody>
      </p:sp>
    </p:spTree>
    <p:extLst>
      <p:ext uri="{BB962C8B-B14F-4D97-AF65-F5344CB8AC3E}">
        <p14:creationId xmlns:p14="http://schemas.microsoft.com/office/powerpoint/2010/main" val="15888473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84E944-A017-4176-B445-391BC4B4931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xmlns="" id="{9B553F4C-31B6-4C95-AA24-42FE8C02D4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50B32E40-E246-4FFD-B11F-DADF2CCAF89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xmlns="" id="{6E94DF80-DD0C-4437-8CB4-1827FD79FA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FF944E34-632E-4553-A0C6-BB1367E20D2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xmlns="" id="{C8E42E2A-EC0F-4055-972C-864421165319}"/>
              </a:ext>
            </a:extLst>
          </p:cNvPr>
          <p:cNvSpPr>
            <a:spLocks noGrp="1"/>
          </p:cNvSpPr>
          <p:nvPr>
            <p:ph type="dt" sz="half" idx="10"/>
          </p:nvPr>
        </p:nvSpPr>
        <p:spPr/>
        <p:txBody>
          <a:bodyPr/>
          <a:lstStyle/>
          <a:p>
            <a:fld id="{580A18A1-37A1-410D-B1B4-0104629C99E2}" type="datetimeFigureOut">
              <a:rPr lang="en-GB" smtClean="0"/>
              <a:t>12/12/2018</a:t>
            </a:fld>
            <a:endParaRPr lang="en-GB"/>
          </a:p>
        </p:txBody>
      </p:sp>
      <p:sp>
        <p:nvSpPr>
          <p:cNvPr id="8" name="Footer Placeholder 7">
            <a:extLst>
              <a:ext uri="{FF2B5EF4-FFF2-40B4-BE49-F238E27FC236}">
                <a16:creationId xmlns:a16="http://schemas.microsoft.com/office/drawing/2014/main" xmlns="" id="{27532EC5-D023-43A6-8869-E71206E9C13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xmlns="" id="{DDFE7838-A10F-490D-AFD9-E930FA8DB678}"/>
              </a:ext>
            </a:extLst>
          </p:cNvPr>
          <p:cNvSpPr>
            <a:spLocks noGrp="1"/>
          </p:cNvSpPr>
          <p:nvPr>
            <p:ph type="sldNum" sz="quarter" idx="12"/>
          </p:nvPr>
        </p:nvSpPr>
        <p:spPr/>
        <p:txBody>
          <a:bodyPr/>
          <a:lstStyle/>
          <a:p>
            <a:fld id="{E936766A-B7EE-481A-BD09-DF86AE65F430}" type="slidenum">
              <a:rPr lang="en-GB" smtClean="0"/>
              <a:t>‹#›</a:t>
            </a:fld>
            <a:endParaRPr lang="en-GB"/>
          </a:p>
        </p:txBody>
      </p:sp>
    </p:spTree>
    <p:extLst>
      <p:ext uri="{BB962C8B-B14F-4D97-AF65-F5344CB8AC3E}">
        <p14:creationId xmlns:p14="http://schemas.microsoft.com/office/powerpoint/2010/main" val="4111966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80C1491-F86A-47E5-83CC-556FE7651F5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xmlns="" id="{763CF9A1-BDFA-4794-A86F-BD6530577B2F}"/>
              </a:ext>
            </a:extLst>
          </p:cNvPr>
          <p:cNvSpPr>
            <a:spLocks noGrp="1"/>
          </p:cNvSpPr>
          <p:nvPr>
            <p:ph type="dt" sz="half" idx="10"/>
          </p:nvPr>
        </p:nvSpPr>
        <p:spPr/>
        <p:txBody>
          <a:bodyPr/>
          <a:lstStyle/>
          <a:p>
            <a:fld id="{580A18A1-37A1-410D-B1B4-0104629C99E2}" type="datetimeFigureOut">
              <a:rPr lang="en-GB" smtClean="0"/>
              <a:t>12/12/2018</a:t>
            </a:fld>
            <a:endParaRPr lang="en-GB"/>
          </a:p>
        </p:txBody>
      </p:sp>
      <p:sp>
        <p:nvSpPr>
          <p:cNvPr id="4" name="Footer Placeholder 3">
            <a:extLst>
              <a:ext uri="{FF2B5EF4-FFF2-40B4-BE49-F238E27FC236}">
                <a16:creationId xmlns:a16="http://schemas.microsoft.com/office/drawing/2014/main" xmlns="" id="{A38E24B3-244F-4449-B64E-5420D7B2766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xmlns="" id="{9A00FC61-6681-4329-A425-83683F5801C4}"/>
              </a:ext>
            </a:extLst>
          </p:cNvPr>
          <p:cNvSpPr>
            <a:spLocks noGrp="1"/>
          </p:cNvSpPr>
          <p:nvPr>
            <p:ph type="sldNum" sz="quarter" idx="12"/>
          </p:nvPr>
        </p:nvSpPr>
        <p:spPr/>
        <p:txBody>
          <a:bodyPr/>
          <a:lstStyle/>
          <a:p>
            <a:fld id="{E936766A-B7EE-481A-BD09-DF86AE65F430}" type="slidenum">
              <a:rPr lang="en-GB" smtClean="0"/>
              <a:t>‹#›</a:t>
            </a:fld>
            <a:endParaRPr lang="en-GB"/>
          </a:p>
        </p:txBody>
      </p:sp>
    </p:spTree>
    <p:extLst>
      <p:ext uri="{BB962C8B-B14F-4D97-AF65-F5344CB8AC3E}">
        <p14:creationId xmlns:p14="http://schemas.microsoft.com/office/powerpoint/2010/main" val="140485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5A367494-011D-4F41-834A-6887CBFA8DAA}"/>
              </a:ext>
            </a:extLst>
          </p:cNvPr>
          <p:cNvSpPr>
            <a:spLocks noGrp="1"/>
          </p:cNvSpPr>
          <p:nvPr>
            <p:ph type="dt" sz="half" idx="10"/>
          </p:nvPr>
        </p:nvSpPr>
        <p:spPr/>
        <p:txBody>
          <a:bodyPr/>
          <a:lstStyle/>
          <a:p>
            <a:fld id="{580A18A1-37A1-410D-B1B4-0104629C99E2}" type="datetimeFigureOut">
              <a:rPr lang="en-GB" smtClean="0"/>
              <a:t>12/12/2018</a:t>
            </a:fld>
            <a:endParaRPr lang="en-GB"/>
          </a:p>
        </p:txBody>
      </p:sp>
      <p:sp>
        <p:nvSpPr>
          <p:cNvPr id="3" name="Footer Placeholder 2">
            <a:extLst>
              <a:ext uri="{FF2B5EF4-FFF2-40B4-BE49-F238E27FC236}">
                <a16:creationId xmlns:a16="http://schemas.microsoft.com/office/drawing/2014/main" xmlns="" id="{0C8E6AAE-61E5-449F-80CD-A3EB21803EB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xmlns="" id="{D92E5E50-1641-4E4D-8B17-4DDF0C38CEB3}"/>
              </a:ext>
            </a:extLst>
          </p:cNvPr>
          <p:cNvSpPr>
            <a:spLocks noGrp="1"/>
          </p:cNvSpPr>
          <p:nvPr>
            <p:ph type="sldNum" sz="quarter" idx="12"/>
          </p:nvPr>
        </p:nvSpPr>
        <p:spPr/>
        <p:txBody>
          <a:bodyPr/>
          <a:lstStyle/>
          <a:p>
            <a:fld id="{E936766A-B7EE-481A-BD09-DF86AE65F430}" type="slidenum">
              <a:rPr lang="en-GB" smtClean="0"/>
              <a:t>‹#›</a:t>
            </a:fld>
            <a:endParaRPr lang="en-GB"/>
          </a:p>
        </p:txBody>
      </p:sp>
    </p:spTree>
    <p:extLst>
      <p:ext uri="{BB962C8B-B14F-4D97-AF65-F5344CB8AC3E}">
        <p14:creationId xmlns:p14="http://schemas.microsoft.com/office/powerpoint/2010/main" val="358796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E78C94-E659-4876-B121-41DFEE702D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747AA989-423A-4961-8A89-21CAF08014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xmlns="" id="{5B7D6CB0-BBC8-4839-B806-3DC3CB50E5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82B638BC-343C-40FB-967D-EC7B61404693}"/>
              </a:ext>
            </a:extLst>
          </p:cNvPr>
          <p:cNvSpPr>
            <a:spLocks noGrp="1"/>
          </p:cNvSpPr>
          <p:nvPr>
            <p:ph type="dt" sz="half" idx="10"/>
          </p:nvPr>
        </p:nvSpPr>
        <p:spPr/>
        <p:txBody>
          <a:bodyPr/>
          <a:lstStyle/>
          <a:p>
            <a:fld id="{580A18A1-37A1-410D-B1B4-0104629C99E2}" type="datetimeFigureOut">
              <a:rPr lang="en-GB" smtClean="0"/>
              <a:t>12/12/2018</a:t>
            </a:fld>
            <a:endParaRPr lang="en-GB"/>
          </a:p>
        </p:txBody>
      </p:sp>
      <p:sp>
        <p:nvSpPr>
          <p:cNvPr id="6" name="Footer Placeholder 5">
            <a:extLst>
              <a:ext uri="{FF2B5EF4-FFF2-40B4-BE49-F238E27FC236}">
                <a16:creationId xmlns:a16="http://schemas.microsoft.com/office/drawing/2014/main" xmlns="" id="{FC53134A-F953-4A80-A669-72007DBFA6E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xmlns="" id="{24E52F5C-6C4F-48D9-8C26-F6E08C4D7D24}"/>
              </a:ext>
            </a:extLst>
          </p:cNvPr>
          <p:cNvSpPr>
            <a:spLocks noGrp="1"/>
          </p:cNvSpPr>
          <p:nvPr>
            <p:ph type="sldNum" sz="quarter" idx="12"/>
          </p:nvPr>
        </p:nvSpPr>
        <p:spPr/>
        <p:txBody>
          <a:bodyPr/>
          <a:lstStyle/>
          <a:p>
            <a:fld id="{E936766A-B7EE-481A-BD09-DF86AE65F430}" type="slidenum">
              <a:rPr lang="en-GB" smtClean="0"/>
              <a:t>‹#›</a:t>
            </a:fld>
            <a:endParaRPr lang="en-GB"/>
          </a:p>
        </p:txBody>
      </p:sp>
    </p:spTree>
    <p:extLst>
      <p:ext uri="{BB962C8B-B14F-4D97-AF65-F5344CB8AC3E}">
        <p14:creationId xmlns:p14="http://schemas.microsoft.com/office/powerpoint/2010/main" val="13058930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D242913-1C60-4C0B-8AFB-42203DD1FD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xmlns="" id="{82BACCD0-AB79-424E-A4A6-6E83DDC8F0A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xmlns="" id="{BABB5F7B-0910-4B81-A0DC-9D41CFAEE5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4AF95292-5F5E-46C8-A7C0-A73228A9F77B}"/>
              </a:ext>
            </a:extLst>
          </p:cNvPr>
          <p:cNvSpPr>
            <a:spLocks noGrp="1"/>
          </p:cNvSpPr>
          <p:nvPr>
            <p:ph type="dt" sz="half" idx="10"/>
          </p:nvPr>
        </p:nvSpPr>
        <p:spPr/>
        <p:txBody>
          <a:bodyPr/>
          <a:lstStyle/>
          <a:p>
            <a:fld id="{580A18A1-37A1-410D-B1B4-0104629C99E2}" type="datetimeFigureOut">
              <a:rPr lang="en-GB" smtClean="0"/>
              <a:t>12/12/2018</a:t>
            </a:fld>
            <a:endParaRPr lang="en-GB"/>
          </a:p>
        </p:txBody>
      </p:sp>
      <p:sp>
        <p:nvSpPr>
          <p:cNvPr id="6" name="Footer Placeholder 5">
            <a:extLst>
              <a:ext uri="{FF2B5EF4-FFF2-40B4-BE49-F238E27FC236}">
                <a16:creationId xmlns:a16="http://schemas.microsoft.com/office/drawing/2014/main" xmlns="" id="{82F8AB77-029B-4C5C-89F5-43EB0E59E8D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xmlns="" id="{1E11FCE8-CBBF-47F9-ABE3-7A6EAB2BD29C}"/>
              </a:ext>
            </a:extLst>
          </p:cNvPr>
          <p:cNvSpPr>
            <a:spLocks noGrp="1"/>
          </p:cNvSpPr>
          <p:nvPr>
            <p:ph type="sldNum" sz="quarter" idx="12"/>
          </p:nvPr>
        </p:nvSpPr>
        <p:spPr/>
        <p:txBody>
          <a:bodyPr/>
          <a:lstStyle/>
          <a:p>
            <a:fld id="{E936766A-B7EE-481A-BD09-DF86AE65F430}" type="slidenum">
              <a:rPr lang="en-GB" smtClean="0"/>
              <a:t>‹#›</a:t>
            </a:fld>
            <a:endParaRPr lang="en-GB"/>
          </a:p>
        </p:txBody>
      </p:sp>
    </p:spTree>
    <p:extLst>
      <p:ext uri="{BB962C8B-B14F-4D97-AF65-F5344CB8AC3E}">
        <p14:creationId xmlns:p14="http://schemas.microsoft.com/office/powerpoint/2010/main" val="1773237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8D208D6-A80A-4EB7-A550-85E86349C5D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8A23FC8E-64E1-4E85-AD60-AF4676533EE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62EF79AB-2C1B-4696-81A8-4C68A9B6495A}"/>
              </a:ext>
            </a:extLst>
          </p:cNvPr>
          <p:cNvSpPr>
            <a:spLocks noGrp="1"/>
          </p:cNvSpPr>
          <p:nvPr>
            <p:ph type="dt" sz="half" idx="10"/>
          </p:nvPr>
        </p:nvSpPr>
        <p:spPr/>
        <p:txBody>
          <a:bodyPr/>
          <a:lstStyle/>
          <a:p>
            <a:fld id="{580A18A1-37A1-410D-B1B4-0104629C99E2}" type="datetimeFigureOut">
              <a:rPr lang="en-GB" smtClean="0"/>
              <a:t>12/12/2018</a:t>
            </a:fld>
            <a:endParaRPr lang="en-GB"/>
          </a:p>
        </p:txBody>
      </p:sp>
      <p:sp>
        <p:nvSpPr>
          <p:cNvPr id="5" name="Footer Placeholder 4">
            <a:extLst>
              <a:ext uri="{FF2B5EF4-FFF2-40B4-BE49-F238E27FC236}">
                <a16:creationId xmlns:a16="http://schemas.microsoft.com/office/drawing/2014/main" xmlns="" id="{ABEB02F4-2308-47F2-9012-A55D5521092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79B3A17D-071B-4D7C-83D3-3269B1DE30B8}"/>
              </a:ext>
            </a:extLst>
          </p:cNvPr>
          <p:cNvSpPr>
            <a:spLocks noGrp="1"/>
          </p:cNvSpPr>
          <p:nvPr>
            <p:ph type="sldNum" sz="quarter" idx="12"/>
          </p:nvPr>
        </p:nvSpPr>
        <p:spPr/>
        <p:txBody>
          <a:bodyPr/>
          <a:lstStyle/>
          <a:p>
            <a:fld id="{E936766A-B7EE-481A-BD09-DF86AE65F430}" type="slidenum">
              <a:rPr lang="en-GB" smtClean="0"/>
              <a:t>‹#›</a:t>
            </a:fld>
            <a:endParaRPr lang="en-GB"/>
          </a:p>
        </p:txBody>
      </p:sp>
    </p:spTree>
    <p:extLst>
      <p:ext uri="{BB962C8B-B14F-4D97-AF65-F5344CB8AC3E}">
        <p14:creationId xmlns:p14="http://schemas.microsoft.com/office/powerpoint/2010/main" val="5953410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B9BAEC89-AB40-4528-A0DC-AB66F3718E7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36B05AC0-03AB-4828-A293-62EAEC004FE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A2F5FA45-0813-410D-B3B3-0CD9E0D68CBF}"/>
              </a:ext>
            </a:extLst>
          </p:cNvPr>
          <p:cNvSpPr>
            <a:spLocks noGrp="1"/>
          </p:cNvSpPr>
          <p:nvPr>
            <p:ph type="dt" sz="half" idx="10"/>
          </p:nvPr>
        </p:nvSpPr>
        <p:spPr/>
        <p:txBody>
          <a:bodyPr/>
          <a:lstStyle/>
          <a:p>
            <a:fld id="{580A18A1-37A1-410D-B1B4-0104629C99E2}" type="datetimeFigureOut">
              <a:rPr lang="en-GB" smtClean="0"/>
              <a:t>12/12/2018</a:t>
            </a:fld>
            <a:endParaRPr lang="en-GB"/>
          </a:p>
        </p:txBody>
      </p:sp>
      <p:sp>
        <p:nvSpPr>
          <p:cNvPr id="5" name="Footer Placeholder 4">
            <a:extLst>
              <a:ext uri="{FF2B5EF4-FFF2-40B4-BE49-F238E27FC236}">
                <a16:creationId xmlns:a16="http://schemas.microsoft.com/office/drawing/2014/main" xmlns="" id="{D79564A9-7C58-49F6-A444-0963DD3AD62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A91ED08F-F3A1-441C-B7BE-5209B7610BDE}"/>
              </a:ext>
            </a:extLst>
          </p:cNvPr>
          <p:cNvSpPr>
            <a:spLocks noGrp="1"/>
          </p:cNvSpPr>
          <p:nvPr>
            <p:ph type="sldNum" sz="quarter" idx="12"/>
          </p:nvPr>
        </p:nvSpPr>
        <p:spPr/>
        <p:txBody>
          <a:bodyPr/>
          <a:lstStyle/>
          <a:p>
            <a:fld id="{E936766A-B7EE-481A-BD09-DF86AE65F430}" type="slidenum">
              <a:rPr lang="en-GB" smtClean="0"/>
              <a:t>‹#›</a:t>
            </a:fld>
            <a:endParaRPr lang="en-GB"/>
          </a:p>
        </p:txBody>
      </p:sp>
    </p:spTree>
    <p:extLst>
      <p:ext uri="{BB962C8B-B14F-4D97-AF65-F5344CB8AC3E}">
        <p14:creationId xmlns:p14="http://schemas.microsoft.com/office/powerpoint/2010/main" val="2261173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025686A2-4F62-4B1B-BCA1-485A915ADBD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xmlns="" id="{07E4ECE4-37A7-427D-A9E1-B6544C2B3B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B4EFACF1-92FB-49DA-89D5-917A401B9A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0A18A1-37A1-410D-B1B4-0104629C99E2}" type="datetimeFigureOut">
              <a:rPr lang="en-GB" smtClean="0"/>
              <a:t>12/12/2018</a:t>
            </a:fld>
            <a:endParaRPr lang="en-GB"/>
          </a:p>
        </p:txBody>
      </p:sp>
      <p:sp>
        <p:nvSpPr>
          <p:cNvPr id="5" name="Footer Placeholder 4">
            <a:extLst>
              <a:ext uri="{FF2B5EF4-FFF2-40B4-BE49-F238E27FC236}">
                <a16:creationId xmlns:a16="http://schemas.microsoft.com/office/drawing/2014/main" xmlns="" id="{FA64FC8B-1B08-49AA-9361-361B3DEDE12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xmlns="" id="{50A9A43D-2EB9-41C8-BAFB-833FE06AE5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36766A-B7EE-481A-BD09-DF86AE65F430}" type="slidenum">
              <a:rPr lang="en-GB" smtClean="0"/>
              <a:t>‹#›</a:t>
            </a:fld>
            <a:endParaRPr lang="en-GB"/>
          </a:p>
        </p:txBody>
      </p:sp>
    </p:spTree>
    <p:extLst>
      <p:ext uri="{BB962C8B-B14F-4D97-AF65-F5344CB8AC3E}">
        <p14:creationId xmlns:p14="http://schemas.microsoft.com/office/powerpoint/2010/main" val="26772896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79F6A1-2E66-4283-8475-1ACEC32B7A4D}"/>
              </a:ext>
            </a:extLst>
          </p:cNvPr>
          <p:cNvSpPr>
            <a:spLocks noGrp="1"/>
          </p:cNvSpPr>
          <p:nvPr>
            <p:ph type="ctrTitle"/>
          </p:nvPr>
        </p:nvSpPr>
        <p:spPr>
          <a:xfrm>
            <a:off x="936171" y="2456375"/>
            <a:ext cx="10319657" cy="1001486"/>
          </a:xfrm>
        </p:spPr>
        <p:txBody>
          <a:bodyPr>
            <a:normAutofit/>
          </a:bodyPr>
          <a:lstStyle/>
          <a:p>
            <a:r>
              <a:rPr lang="en-GB" sz="4800" b="1" dirty="0">
                <a:latin typeface="Verdana" panose="020B0604030504040204" pitchFamily="34" charset="0"/>
                <a:ea typeface="Verdana" panose="020B0604030504040204" pitchFamily="34" charset="0"/>
              </a:rPr>
              <a:t>Global </a:t>
            </a:r>
            <a:r>
              <a:rPr lang="en-GB" sz="4800" b="1" dirty="0" err="1">
                <a:latin typeface="Verdana" panose="020B0604030504040204" pitchFamily="34" charset="0"/>
                <a:ea typeface="Verdana" panose="020B0604030504040204" pitchFamily="34" charset="0"/>
              </a:rPr>
              <a:t>AgeWatch</a:t>
            </a:r>
            <a:r>
              <a:rPr lang="en-GB" sz="4800" b="1" dirty="0">
                <a:latin typeface="Verdana" panose="020B0604030504040204" pitchFamily="34" charset="0"/>
                <a:ea typeface="Verdana" panose="020B0604030504040204" pitchFamily="34" charset="0"/>
              </a:rPr>
              <a:t> Insights</a:t>
            </a:r>
          </a:p>
        </p:txBody>
      </p:sp>
      <p:sp>
        <p:nvSpPr>
          <p:cNvPr id="3" name="Subtitle 2">
            <a:extLst>
              <a:ext uri="{FF2B5EF4-FFF2-40B4-BE49-F238E27FC236}">
                <a16:creationId xmlns:a16="http://schemas.microsoft.com/office/drawing/2014/main" xmlns="" id="{2BEBDCC9-0C4B-4614-84C8-6FD12C2BA723}"/>
              </a:ext>
            </a:extLst>
          </p:cNvPr>
          <p:cNvSpPr>
            <a:spLocks noGrp="1"/>
          </p:cNvSpPr>
          <p:nvPr>
            <p:ph type="subTitle" idx="1"/>
          </p:nvPr>
        </p:nvSpPr>
        <p:spPr>
          <a:xfrm>
            <a:off x="1523999" y="3705554"/>
            <a:ext cx="9144000" cy="1655762"/>
          </a:xfrm>
        </p:spPr>
        <p:txBody>
          <a:bodyPr>
            <a:normAutofit/>
          </a:bodyPr>
          <a:lstStyle/>
          <a:p>
            <a:r>
              <a:rPr lang="en-GB" sz="3300" b="1" dirty="0">
                <a:solidFill>
                  <a:srgbClr val="C00000"/>
                </a:solidFill>
                <a:latin typeface="Verdana" panose="020B0604030504040204" pitchFamily="34" charset="0"/>
                <a:ea typeface="Verdana" panose="020B0604030504040204" pitchFamily="34" charset="0"/>
              </a:rPr>
              <a:t>The right to health for older people, the right to be counted</a:t>
            </a:r>
          </a:p>
          <a:p>
            <a:endParaRPr lang="en-GB" sz="4000" b="1" dirty="0">
              <a:solidFill>
                <a:srgbClr val="FF0000"/>
              </a:solidFill>
              <a:latin typeface="Verdana" panose="020B0604030504040204" pitchFamily="34" charset="0"/>
              <a:ea typeface="Verdana" panose="020B0604030504040204" pitchFamily="34" charset="0"/>
            </a:endParaRPr>
          </a:p>
          <a:p>
            <a:endParaRPr lang="en-GB" b="1" dirty="0">
              <a:latin typeface="Verdana" panose="020B0604030504040204" pitchFamily="34" charset="0"/>
              <a:ea typeface="Verdana" panose="020B0604030504040204" pitchFamily="34" charset="0"/>
            </a:endParaRPr>
          </a:p>
        </p:txBody>
      </p:sp>
      <p:pic>
        <p:nvPicPr>
          <p:cNvPr id="6" name="Picture 5">
            <a:extLst>
              <a:ext uri="{FF2B5EF4-FFF2-40B4-BE49-F238E27FC236}">
                <a16:creationId xmlns:a16="http://schemas.microsoft.com/office/drawing/2014/main" xmlns="" id="{48AFC557-8CC5-43D2-B1E0-7D5E90A1C6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6272" y="758350"/>
            <a:ext cx="4175184" cy="1150050"/>
          </a:xfrm>
          <a:prstGeom prst="rect">
            <a:avLst/>
          </a:prstGeom>
        </p:spPr>
      </p:pic>
    </p:spTree>
    <p:extLst>
      <p:ext uri="{BB962C8B-B14F-4D97-AF65-F5344CB8AC3E}">
        <p14:creationId xmlns:p14="http://schemas.microsoft.com/office/powerpoint/2010/main" val="25596802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FE5323-D2B1-4CEC-9FF5-8591A729734A}"/>
              </a:ext>
            </a:extLst>
          </p:cNvPr>
          <p:cNvSpPr>
            <a:spLocks noGrp="1"/>
          </p:cNvSpPr>
          <p:nvPr>
            <p:ph type="title"/>
          </p:nvPr>
        </p:nvSpPr>
        <p:spPr/>
        <p:txBody>
          <a:bodyPr/>
          <a:lstStyle/>
          <a:p>
            <a:r>
              <a:rPr lang="en-GB" b="1" dirty="0">
                <a:solidFill>
                  <a:srgbClr val="C00000"/>
                </a:solidFill>
                <a:latin typeface="Verdana" panose="020B0604030504040204" pitchFamily="34" charset="0"/>
                <a:ea typeface="Verdana" panose="020B0604030504040204" pitchFamily="34" charset="0"/>
              </a:rPr>
              <a:t>Global </a:t>
            </a:r>
            <a:r>
              <a:rPr lang="en-GB" b="1" dirty="0" err="1">
                <a:solidFill>
                  <a:srgbClr val="C00000"/>
                </a:solidFill>
                <a:latin typeface="Verdana" panose="020B0604030504040204" pitchFamily="34" charset="0"/>
                <a:ea typeface="Verdana" panose="020B0604030504040204" pitchFamily="34" charset="0"/>
              </a:rPr>
              <a:t>AgeWatch</a:t>
            </a:r>
            <a:r>
              <a:rPr lang="en-GB" b="1" dirty="0">
                <a:solidFill>
                  <a:srgbClr val="C00000"/>
                </a:solidFill>
                <a:latin typeface="Verdana" panose="020B0604030504040204" pitchFamily="34" charset="0"/>
                <a:ea typeface="Verdana" panose="020B0604030504040204" pitchFamily="34" charset="0"/>
              </a:rPr>
              <a:t> Insights</a:t>
            </a:r>
            <a:endParaRPr lang="en-GB" dirty="0"/>
          </a:p>
        </p:txBody>
      </p:sp>
      <p:sp>
        <p:nvSpPr>
          <p:cNvPr id="3" name="Content Placeholder 2">
            <a:extLst>
              <a:ext uri="{FF2B5EF4-FFF2-40B4-BE49-F238E27FC236}">
                <a16:creationId xmlns:a16="http://schemas.microsoft.com/office/drawing/2014/main" xmlns="" id="{2D757E7D-5BBB-4B03-A9D4-01CE80A22B58}"/>
              </a:ext>
            </a:extLst>
          </p:cNvPr>
          <p:cNvSpPr>
            <a:spLocks noGrp="1"/>
          </p:cNvSpPr>
          <p:nvPr>
            <p:ph idx="1"/>
          </p:nvPr>
        </p:nvSpPr>
        <p:spPr>
          <a:xfrm>
            <a:off x="716643" y="1690688"/>
            <a:ext cx="10758714" cy="4351338"/>
          </a:xfrm>
        </p:spPr>
        <p:txBody>
          <a:bodyPr>
            <a:noAutofit/>
          </a:bodyPr>
          <a:lstStyle/>
          <a:p>
            <a:pPr marL="0" indent="0">
              <a:buNone/>
            </a:pPr>
            <a:r>
              <a:rPr lang="en-GB" sz="1600" dirty="0">
                <a:latin typeface="Verdana" panose="020B0604030504040204" pitchFamily="34" charset="0"/>
                <a:ea typeface="Verdana" panose="020B0604030504040204" pitchFamily="34" charset="0"/>
              </a:rPr>
              <a:t>Global </a:t>
            </a:r>
            <a:r>
              <a:rPr lang="en-GB" sz="1600" dirty="0" err="1">
                <a:latin typeface="Verdana" panose="020B0604030504040204" pitchFamily="34" charset="0"/>
                <a:ea typeface="Verdana" panose="020B0604030504040204" pitchFamily="34" charset="0"/>
              </a:rPr>
              <a:t>AgeWatch</a:t>
            </a:r>
            <a:r>
              <a:rPr lang="en-GB" sz="1600" dirty="0">
                <a:latin typeface="Verdana" panose="020B0604030504040204" pitchFamily="34" charset="0"/>
                <a:ea typeface="Verdana" panose="020B0604030504040204" pitchFamily="34" charset="0"/>
              </a:rPr>
              <a:t> Insights is a joint initiative of HelpAge and AARP. It is an </a:t>
            </a:r>
            <a:r>
              <a:rPr lang="en-GB" sz="1600" b="1" dirty="0">
                <a:latin typeface="Verdana" panose="020B0604030504040204" pitchFamily="34" charset="0"/>
                <a:ea typeface="Verdana" panose="020B0604030504040204" pitchFamily="34" charset="0"/>
              </a:rPr>
              <a:t>80-page report, executive summaries and 12 country profiles </a:t>
            </a:r>
            <a:r>
              <a:rPr lang="en-GB" sz="1600" dirty="0">
                <a:latin typeface="Verdana" panose="020B0604030504040204" pitchFamily="34" charset="0"/>
                <a:ea typeface="Verdana" panose="020B0604030504040204" pitchFamily="34" charset="0"/>
              </a:rPr>
              <a:t>– Argentina, Colombia, El Salvador, Kenya, Lebanon, Moldova, Myanmar, Pakistan, Serbia, Tanzania, Vietnam and </a:t>
            </a:r>
            <a:r>
              <a:rPr lang="en-GB" sz="1600" dirty="0" smtClean="0">
                <a:latin typeface="Verdana" panose="020B0604030504040204" pitchFamily="34" charset="0"/>
                <a:ea typeface="Verdana" panose="020B0604030504040204" pitchFamily="34" charset="0"/>
              </a:rPr>
              <a:t>Zimbabwe. </a:t>
            </a:r>
            <a:r>
              <a:rPr lang="en-GB" sz="1600" dirty="0">
                <a:latin typeface="Verdana" panose="020B0604030504040204" pitchFamily="34" charset="0"/>
                <a:ea typeface="Verdana" panose="020B0604030504040204" pitchFamily="34" charset="0"/>
              </a:rPr>
              <a:t>It aims:</a:t>
            </a:r>
          </a:p>
          <a:p>
            <a:pPr lvl="0"/>
            <a:r>
              <a:rPr lang="en-GB" sz="1600" dirty="0">
                <a:latin typeface="Verdana" panose="020B0604030504040204" pitchFamily="34" charset="0"/>
                <a:ea typeface="Verdana" panose="020B0604030504040204" pitchFamily="34" charset="0"/>
              </a:rPr>
              <a:t>To analyse older people’s right to health in the context of current demographic, epidemiological and health systems transitions;</a:t>
            </a:r>
          </a:p>
          <a:p>
            <a:pPr lvl="0"/>
            <a:r>
              <a:rPr lang="en-GB" sz="1600" dirty="0">
                <a:latin typeface="Verdana" panose="020B0604030504040204" pitchFamily="34" charset="0"/>
                <a:ea typeface="Verdana" panose="020B0604030504040204" pitchFamily="34" charset="0"/>
              </a:rPr>
              <a:t>To explore Universal Health Coverage (UHC) and relevant aspects of Agenda 2030 for Sustainable Development;</a:t>
            </a:r>
          </a:p>
          <a:p>
            <a:pPr lvl="0"/>
            <a:r>
              <a:rPr lang="en-GB" sz="1600" dirty="0">
                <a:latin typeface="Verdana" panose="020B0604030504040204" pitchFamily="34" charset="0"/>
                <a:ea typeface="Verdana" panose="020B0604030504040204" pitchFamily="34" charset="0"/>
              </a:rPr>
              <a:t>To consider how health systems can respond to ensure the availability, accessibility and quality of health services for older people;</a:t>
            </a:r>
          </a:p>
          <a:p>
            <a:pPr lvl="0"/>
            <a:r>
              <a:rPr lang="en-GB" sz="1600" dirty="0">
                <a:latin typeface="Verdana" panose="020B0604030504040204" pitchFamily="34" charset="0"/>
                <a:ea typeface="Verdana" panose="020B0604030504040204" pitchFamily="34" charset="0"/>
              </a:rPr>
              <a:t>To highlight issues related to the availability of data on ageing and on older people’s health, gaps in the collection, analysis and use of data;</a:t>
            </a:r>
          </a:p>
          <a:p>
            <a:pPr lvl="0"/>
            <a:r>
              <a:rPr lang="en-GB" sz="1600" dirty="0">
                <a:latin typeface="Verdana" panose="020B0604030504040204" pitchFamily="34" charset="0"/>
                <a:ea typeface="Verdana" panose="020B0604030504040204" pitchFamily="34" charset="0"/>
              </a:rPr>
              <a:t>To provide an overview of older people’s physical and mental health and shifting disease patterns in LMICs, highlighting key trends and the main health issues experienced by older women and men;</a:t>
            </a:r>
          </a:p>
          <a:p>
            <a:pPr lvl="0"/>
            <a:r>
              <a:rPr lang="en-GB" sz="1600" dirty="0">
                <a:latin typeface="Verdana" panose="020B0604030504040204" pitchFamily="34" charset="0"/>
                <a:ea typeface="Verdana" panose="020B0604030504040204" pitchFamily="34" charset="0"/>
              </a:rPr>
              <a:t>To provide recommendations on what is required to ensure more inclusive health and data systems which are enabling of older people’s right to health and fit for purpose in an ageing world.</a:t>
            </a:r>
          </a:p>
          <a:p>
            <a:pPr marL="0" lvl="0" indent="0">
              <a:buNone/>
            </a:pPr>
            <a:endParaRPr lang="en-GB" sz="16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321670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207B60-1E9A-43AB-8A30-027A73E61366}"/>
              </a:ext>
            </a:extLst>
          </p:cNvPr>
          <p:cNvSpPr>
            <a:spLocks noGrp="1"/>
          </p:cNvSpPr>
          <p:nvPr>
            <p:ph type="title"/>
          </p:nvPr>
        </p:nvSpPr>
        <p:spPr/>
        <p:txBody>
          <a:bodyPr/>
          <a:lstStyle/>
          <a:p>
            <a:r>
              <a:rPr lang="en-GB" b="1" dirty="0">
                <a:solidFill>
                  <a:srgbClr val="C00000"/>
                </a:solidFill>
                <a:latin typeface="Verdana" panose="020B0604030504040204" pitchFamily="34" charset="0"/>
                <a:ea typeface="Verdana" panose="020B0604030504040204" pitchFamily="34" charset="0"/>
              </a:rPr>
              <a:t>Ageing and population health</a:t>
            </a:r>
            <a:endParaRPr lang="en-GB" dirty="0"/>
          </a:p>
        </p:txBody>
      </p:sp>
      <p:sp>
        <p:nvSpPr>
          <p:cNvPr id="3" name="Content Placeholder 2">
            <a:extLst>
              <a:ext uri="{FF2B5EF4-FFF2-40B4-BE49-F238E27FC236}">
                <a16:creationId xmlns:a16="http://schemas.microsoft.com/office/drawing/2014/main" xmlns="" id="{62ECFC13-A6FD-4E48-B04F-77E235FC504F}"/>
              </a:ext>
            </a:extLst>
          </p:cNvPr>
          <p:cNvSpPr>
            <a:spLocks noGrp="1"/>
          </p:cNvSpPr>
          <p:nvPr>
            <p:ph idx="1"/>
          </p:nvPr>
        </p:nvSpPr>
        <p:spPr/>
        <p:txBody>
          <a:bodyPr>
            <a:normAutofit fontScale="92500" lnSpcReduction="10000"/>
          </a:bodyPr>
          <a:lstStyle/>
          <a:p>
            <a:r>
              <a:rPr lang="en-GB" dirty="0" smtClean="0"/>
              <a:t>By </a:t>
            </a:r>
            <a:r>
              <a:rPr lang="en-GB" dirty="0"/>
              <a:t>2020, the number of people in the world aged 60 and over is projected to pass the one billion mark, and to reach two billion by </a:t>
            </a:r>
            <a:r>
              <a:rPr lang="en-GB" dirty="0" smtClean="0"/>
              <a:t>2050.This </a:t>
            </a:r>
            <a:r>
              <a:rPr lang="en-GB" dirty="0"/>
              <a:t>is contributing to a shift towards non-communicable diseases (NCDs). </a:t>
            </a:r>
          </a:p>
          <a:p>
            <a:r>
              <a:rPr lang="en-GB" dirty="0"/>
              <a:t>This year, as we celebrate the 70</a:t>
            </a:r>
            <a:r>
              <a:rPr lang="en-GB" baseline="30000" dirty="0"/>
              <a:t>th</a:t>
            </a:r>
            <a:r>
              <a:rPr lang="en-GB" dirty="0"/>
              <a:t> anniversaries of the Universal Declaration of Human Rights and the founding of the World Health Organization, older people are not being counted in key data, and risk being left behind.</a:t>
            </a:r>
          </a:p>
          <a:p>
            <a:r>
              <a:rPr lang="en-GB" dirty="0"/>
              <a:t>As the world’s population ages, health systems need to adapt to ensure older women and men can realise their right to health. The global drive towards universal health coverage is an opportunity to strengthen health systems and meet the commitment of the Sustainable Development Goals to ensure healthy lives and wellbeing for all at all ages.</a:t>
            </a:r>
          </a:p>
          <a:p>
            <a:endParaRPr lang="en-GB" dirty="0"/>
          </a:p>
        </p:txBody>
      </p:sp>
    </p:spTree>
    <p:extLst>
      <p:ext uri="{BB962C8B-B14F-4D97-AF65-F5344CB8AC3E}">
        <p14:creationId xmlns:p14="http://schemas.microsoft.com/office/powerpoint/2010/main" val="1716818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FE5323-D2B1-4CEC-9FF5-8591A729734A}"/>
              </a:ext>
            </a:extLst>
          </p:cNvPr>
          <p:cNvSpPr>
            <a:spLocks noGrp="1"/>
          </p:cNvSpPr>
          <p:nvPr>
            <p:ph type="title"/>
          </p:nvPr>
        </p:nvSpPr>
        <p:spPr/>
        <p:txBody>
          <a:bodyPr/>
          <a:lstStyle/>
          <a:p>
            <a:r>
              <a:rPr lang="en-GB" b="1" dirty="0">
                <a:solidFill>
                  <a:srgbClr val="C00000"/>
                </a:solidFill>
                <a:latin typeface="Verdana" panose="020B0604030504040204" pitchFamily="34" charset="0"/>
                <a:ea typeface="Verdana" panose="020B0604030504040204" pitchFamily="34" charset="0"/>
              </a:rPr>
              <a:t>Key findings</a:t>
            </a:r>
            <a:endParaRPr lang="en-GB" dirty="0"/>
          </a:p>
        </p:txBody>
      </p:sp>
      <p:sp>
        <p:nvSpPr>
          <p:cNvPr id="3" name="Content Placeholder 2">
            <a:extLst>
              <a:ext uri="{FF2B5EF4-FFF2-40B4-BE49-F238E27FC236}">
                <a16:creationId xmlns:a16="http://schemas.microsoft.com/office/drawing/2014/main" xmlns="" id="{2D757E7D-5BBB-4B03-A9D4-01CE80A22B58}"/>
              </a:ext>
            </a:extLst>
          </p:cNvPr>
          <p:cNvSpPr>
            <a:spLocks noGrp="1"/>
          </p:cNvSpPr>
          <p:nvPr>
            <p:ph idx="1"/>
          </p:nvPr>
        </p:nvSpPr>
        <p:spPr>
          <a:xfrm>
            <a:off x="716643" y="1690688"/>
            <a:ext cx="10758714" cy="4351338"/>
          </a:xfrm>
        </p:spPr>
        <p:txBody>
          <a:bodyPr>
            <a:noAutofit/>
          </a:bodyPr>
          <a:lstStyle/>
          <a:p>
            <a:pPr lvl="0"/>
            <a:r>
              <a:rPr lang="en-GB" sz="3200" dirty="0">
                <a:latin typeface="Verdana" panose="020B0604030504040204" pitchFamily="34" charset="0"/>
                <a:ea typeface="Verdana" panose="020B0604030504040204" pitchFamily="34" charset="0"/>
              </a:rPr>
              <a:t>Data systems designed to inform the planning and delivery of health services systematically exclude older people.</a:t>
            </a:r>
          </a:p>
          <a:p>
            <a:pPr lvl="0"/>
            <a:r>
              <a:rPr lang="en-GB" sz="3200" dirty="0">
                <a:latin typeface="Verdana" panose="020B0604030504040204" pitchFamily="34" charset="0"/>
                <a:ea typeface="Verdana" panose="020B0604030504040204" pitchFamily="34" charset="0"/>
              </a:rPr>
              <a:t>Older people are prevented from accessing health services by cost, lack of transport, discrimination, and inadequate training of health workers.</a:t>
            </a:r>
          </a:p>
          <a:p>
            <a:pPr lvl="0"/>
            <a:r>
              <a:rPr lang="en-GB" sz="3200" dirty="0">
                <a:latin typeface="Verdana" panose="020B0604030504040204" pitchFamily="34" charset="0"/>
                <a:ea typeface="Verdana" panose="020B0604030504040204" pitchFamily="34" charset="0"/>
              </a:rPr>
              <a:t>Although women are living longer, they live more years in poor health, and with disability, depression and dementia.</a:t>
            </a:r>
          </a:p>
        </p:txBody>
      </p:sp>
    </p:spTree>
    <p:extLst>
      <p:ext uri="{BB962C8B-B14F-4D97-AF65-F5344CB8AC3E}">
        <p14:creationId xmlns:p14="http://schemas.microsoft.com/office/powerpoint/2010/main" val="42120698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ADC9CB-1596-4EF2-946B-6FDADAABC588}"/>
              </a:ext>
            </a:extLst>
          </p:cNvPr>
          <p:cNvSpPr>
            <a:spLocks noGrp="1"/>
          </p:cNvSpPr>
          <p:nvPr>
            <p:ph type="title"/>
          </p:nvPr>
        </p:nvSpPr>
        <p:spPr>
          <a:xfrm>
            <a:off x="671593" y="365125"/>
            <a:ext cx="10682207" cy="1325563"/>
          </a:xfrm>
        </p:spPr>
        <p:txBody>
          <a:bodyPr/>
          <a:lstStyle/>
          <a:p>
            <a:r>
              <a:rPr lang="en-GB" b="1" dirty="0">
                <a:solidFill>
                  <a:srgbClr val="C00000"/>
                </a:solidFill>
                <a:latin typeface="Verdana" panose="020B0604030504040204" pitchFamily="34" charset="0"/>
                <a:ea typeface="Verdana" panose="020B0604030504040204" pitchFamily="34" charset="0"/>
              </a:rPr>
              <a:t>Why over 60s can’t access health</a:t>
            </a:r>
            <a:endParaRPr lang="en-GB" dirty="0"/>
          </a:p>
        </p:txBody>
      </p:sp>
      <p:sp>
        <p:nvSpPr>
          <p:cNvPr id="3" name="Content Placeholder 2">
            <a:extLst>
              <a:ext uri="{FF2B5EF4-FFF2-40B4-BE49-F238E27FC236}">
                <a16:creationId xmlns:a16="http://schemas.microsoft.com/office/drawing/2014/main" xmlns="" id="{FAD25183-5BB6-4DCC-91B9-9DFBDE717FBE}"/>
              </a:ext>
            </a:extLst>
          </p:cNvPr>
          <p:cNvSpPr>
            <a:spLocks noGrp="1"/>
          </p:cNvSpPr>
          <p:nvPr>
            <p:ph idx="1"/>
          </p:nvPr>
        </p:nvSpPr>
        <p:spPr/>
        <p:txBody>
          <a:bodyPr/>
          <a:lstStyle/>
          <a:p>
            <a:endParaRPr lang="en-GB"/>
          </a:p>
        </p:txBody>
      </p:sp>
      <p:pic>
        <p:nvPicPr>
          <p:cNvPr id="4" name="picture">
            <a:extLst>
              <a:ext uri="{FF2B5EF4-FFF2-40B4-BE49-F238E27FC236}">
                <a16:creationId xmlns:a16="http://schemas.microsoft.com/office/drawing/2014/main" xmlns="" id="{43753EDE-36EC-4248-84CC-6D7F311F1A11}"/>
              </a:ext>
            </a:extLst>
          </p:cNvPr>
          <p:cNvPicPr/>
          <p:nvPr/>
        </p:nvPicPr>
        <p:blipFill>
          <a:blip r:embed="rId2">
            <a:extLst>
              <a:ext uri="{28A0092B-C50C-407E-A947-70E740481C1C}">
                <a14:useLocalDpi xmlns:a14="http://schemas.microsoft.com/office/drawing/2010/main" val="0"/>
              </a:ext>
            </a:extLst>
          </a:blip>
          <a:stretch>
            <a:fillRect/>
          </a:stretch>
        </p:blipFill>
        <p:spPr>
          <a:xfrm>
            <a:off x="671593" y="1690688"/>
            <a:ext cx="10848814" cy="4854144"/>
          </a:xfrm>
          <a:prstGeom prst="rect">
            <a:avLst/>
          </a:prstGeom>
        </p:spPr>
      </p:pic>
    </p:spTree>
    <p:extLst>
      <p:ext uri="{BB962C8B-B14F-4D97-AF65-F5344CB8AC3E}">
        <p14:creationId xmlns:p14="http://schemas.microsoft.com/office/powerpoint/2010/main" val="30524961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1D0881-0422-4BB3-B372-D4FE1E83F8F9}"/>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xmlns="" id="{9CA78AC7-021F-4BDD-A691-50586D45014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98121" y="-265"/>
            <a:ext cx="8850702" cy="6858265"/>
          </a:xfrm>
        </p:spPr>
      </p:pic>
    </p:spTree>
    <p:extLst>
      <p:ext uri="{BB962C8B-B14F-4D97-AF65-F5344CB8AC3E}">
        <p14:creationId xmlns:p14="http://schemas.microsoft.com/office/powerpoint/2010/main" val="30078232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DFA771-15ED-42D3-AF78-EC5BC8C90D5D}"/>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xmlns="" id="{CD80A4B6-333E-434B-AF5E-816E66FEE09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36449" y="0"/>
            <a:ext cx="8919101" cy="6911266"/>
          </a:xfrm>
        </p:spPr>
      </p:pic>
    </p:spTree>
    <p:extLst>
      <p:ext uri="{BB962C8B-B14F-4D97-AF65-F5344CB8AC3E}">
        <p14:creationId xmlns:p14="http://schemas.microsoft.com/office/powerpoint/2010/main" val="3843051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F8F591-7DAD-44DE-98F1-24A492BB8C5B}"/>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xmlns="" id="{D1A66CD2-C79E-4844-BBB1-DC9B0651ACA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15679" y="-26528"/>
            <a:ext cx="8884595" cy="6884528"/>
          </a:xfrm>
        </p:spPr>
      </p:pic>
    </p:spTree>
    <p:extLst>
      <p:ext uri="{BB962C8B-B14F-4D97-AF65-F5344CB8AC3E}">
        <p14:creationId xmlns:p14="http://schemas.microsoft.com/office/powerpoint/2010/main" val="18038521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FE5323-D2B1-4CEC-9FF5-8591A729734A}"/>
              </a:ext>
            </a:extLst>
          </p:cNvPr>
          <p:cNvSpPr>
            <a:spLocks noGrp="1"/>
          </p:cNvSpPr>
          <p:nvPr>
            <p:ph type="title"/>
          </p:nvPr>
        </p:nvSpPr>
        <p:spPr/>
        <p:txBody>
          <a:bodyPr/>
          <a:lstStyle/>
          <a:p>
            <a:r>
              <a:rPr lang="en-GB" b="1" dirty="0">
                <a:solidFill>
                  <a:srgbClr val="C00000"/>
                </a:solidFill>
                <a:latin typeface="Verdana" panose="020B0604030504040204" pitchFamily="34" charset="0"/>
                <a:ea typeface="Verdana" panose="020B0604030504040204" pitchFamily="34" charset="0"/>
              </a:rPr>
              <a:t>Key recommendations</a:t>
            </a:r>
            <a:endParaRPr lang="en-GB" dirty="0"/>
          </a:p>
        </p:txBody>
      </p:sp>
      <p:sp>
        <p:nvSpPr>
          <p:cNvPr id="3" name="Content Placeholder 2">
            <a:extLst>
              <a:ext uri="{FF2B5EF4-FFF2-40B4-BE49-F238E27FC236}">
                <a16:creationId xmlns:a16="http://schemas.microsoft.com/office/drawing/2014/main" xmlns="" id="{2D757E7D-5BBB-4B03-A9D4-01CE80A22B58}"/>
              </a:ext>
            </a:extLst>
          </p:cNvPr>
          <p:cNvSpPr>
            <a:spLocks noGrp="1"/>
          </p:cNvSpPr>
          <p:nvPr>
            <p:ph idx="1"/>
          </p:nvPr>
        </p:nvSpPr>
        <p:spPr>
          <a:xfrm>
            <a:off x="716643" y="1690688"/>
            <a:ext cx="10758714" cy="4351338"/>
          </a:xfrm>
        </p:spPr>
        <p:txBody>
          <a:bodyPr>
            <a:noAutofit/>
          </a:bodyPr>
          <a:lstStyle/>
          <a:p>
            <a:r>
              <a:rPr lang="en-GB" sz="2400" dirty="0">
                <a:latin typeface="Verdana" panose="020B0604030504040204" pitchFamily="34" charset="0"/>
                <a:ea typeface="Verdana" panose="020B0604030504040204" pitchFamily="34" charset="0"/>
              </a:rPr>
              <a:t>Universal health coverage for all at all ages</a:t>
            </a:r>
          </a:p>
          <a:p>
            <a:r>
              <a:rPr lang="en-GB" sz="2400" dirty="0">
                <a:latin typeface="Verdana" panose="020B0604030504040204" pitchFamily="34" charset="0"/>
                <a:ea typeface="Verdana" panose="020B0604030504040204" pitchFamily="34" charset="0"/>
              </a:rPr>
              <a:t>Improved access to services including prevention, diagnosis and treatment of disease among older men and women.</a:t>
            </a:r>
          </a:p>
          <a:p>
            <a:r>
              <a:rPr lang="en-GB" sz="2400" dirty="0">
                <a:latin typeface="Verdana" panose="020B0604030504040204" pitchFamily="34" charset="0"/>
                <a:ea typeface="Verdana" panose="020B0604030504040204" pitchFamily="34" charset="0"/>
              </a:rPr>
              <a:t>Training for medical staff and health workers to understand older people’s health issues and effectively treat them, and to end ageist attitudes that can deter them from seeking medical help.</a:t>
            </a:r>
          </a:p>
          <a:p>
            <a:pPr lvl="0"/>
            <a:r>
              <a:rPr lang="en-GB" sz="2400" dirty="0">
                <a:latin typeface="Verdana" panose="020B0604030504040204" pitchFamily="34" charset="0"/>
                <a:ea typeface="Verdana" panose="020B0604030504040204" pitchFamily="34" charset="0"/>
              </a:rPr>
              <a:t>Make health facilities physically accessible and ensure financial costs of care do not deter older people from seeking help.</a:t>
            </a:r>
          </a:p>
          <a:p>
            <a:pPr lvl="0"/>
            <a:r>
              <a:rPr lang="en-GB" sz="2400" dirty="0">
                <a:latin typeface="Verdana" panose="020B0604030504040204" pitchFamily="34" charset="0"/>
                <a:ea typeface="Verdana" panose="020B0604030504040204" pitchFamily="34" charset="0"/>
              </a:rPr>
              <a:t>Develop detailed high-quality data that include older people’s experiences to inform design and running of health systems.</a:t>
            </a:r>
          </a:p>
        </p:txBody>
      </p:sp>
    </p:spTree>
    <p:extLst>
      <p:ext uri="{BB962C8B-B14F-4D97-AF65-F5344CB8AC3E}">
        <p14:creationId xmlns:p14="http://schemas.microsoft.com/office/powerpoint/2010/main" val="2053538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3EAACA-3BA5-4873-BE35-049E227893EB}"/>
              </a:ext>
            </a:extLst>
          </p:cNvPr>
          <p:cNvSpPr>
            <a:spLocks noGrp="1"/>
          </p:cNvSpPr>
          <p:nvPr>
            <p:ph type="title"/>
          </p:nvPr>
        </p:nvSpPr>
        <p:spPr/>
        <p:txBody>
          <a:bodyPr/>
          <a:lstStyle/>
          <a:p>
            <a:r>
              <a:rPr lang="en-GB" b="1" dirty="0">
                <a:solidFill>
                  <a:srgbClr val="C00000"/>
                </a:solidFill>
                <a:latin typeface="Verdana" panose="020B0604030504040204" pitchFamily="34" charset="0"/>
                <a:ea typeface="Verdana" panose="020B0604030504040204" pitchFamily="34" charset="0"/>
              </a:rPr>
              <a:t>Action for change</a:t>
            </a:r>
          </a:p>
        </p:txBody>
      </p:sp>
      <p:sp>
        <p:nvSpPr>
          <p:cNvPr id="3" name="Content Placeholder 2">
            <a:extLst>
              <a:ext uri="{FF2B5EF4-FFF2-40B4-BE49-F238E27FC236}">
                <a16:creationId xmlns:a16="http://schemas.microsoft.com/office/drawing/2014/main" xmlns="" id="{81CA939B-3B84-4D55-B5E9-DEC6CC31DEE6}"/>
              </a:ext>
            </a:extLst>
          </p:cNvPr>
          <p:cNvSpPr>
            <a:spLocks noGrp="1"/>
          </p:cNvSpPr>
          <p:nvPr>
            <p:ph idx="1"/>
          </p:nvPr>
        </p:nvSpPr>
        <p:spPr/>
        <p:txBody>
          <a:bodyPr>
            <a:normAutofit fontScale="77500" lnSpcReduction="20000"/>
          </a:bodyPr>
          <a:lstStyle/>
          <a:p>
            <a:pPr marL="0" indent="0">
              <a:buNone/>
            </a:pPr>
            <a:r>
              <a:rPr lang="en-GB" sz="4000" b="1" dirty="0">
                <a:latin typeface="Verdana" panose="020B0604030504040204" pitchFamily="34" charset="0"/>
                <a:ea typeface="Verdana" panose="020B0604030504040204" pitchFamily="34" charset="0"/>
              </a:rPr>
              <a:t>Participation of older people</a:t>
            </a:r>
          </a:p>
          <a:p>
            <a:r>
              <a:rPr lang="en-GB" sz="3000" dirty="0">
                <a:latin typeface="Verdana" panose="020B0604030504040204" pitchFamily="34" charset="0"/>
                <a:ea typeface="Verdana" panose="020B0604030504040204" pitchFamily="34" charset="0"/>
              </a:rPr>
              <a:t>Working in partnership</a:t>
            </a:r>
          </a:p>
          <a:p>
            <a:pPr marL="0" indent="0">
              <a:buNone/>
            </a:pPr>
            <a:r>
              <a:rPr lang="en-GB" sz="4000" b="1" dirty="0">
                <a:latin typeface="Verdana" panose="020B0604030504040204" pitchFamily="34" charset="0"/>
                <a:ea typeface="Verdana" panose="020B0604030504040204" pitchFamily="34" charset="0"/>
              </a:rPr>
              <a:t>Achieving health systems transition</a:t>
            </a:r>
          </a:p>
          <a:p>
            <a:r>
              <a:rPr lang="en-GB" sz="3000" dirty="0">
                <a:latin typeface="Verdana" panose="020B0604030504040204" pitchFamily="34" charset="0"/>
                <a:ea typeface="Verdana" panose="020B0604030504040204" pitchFamily="34" charset="0"/>
              </a:rPr>
              <a:t>Inclusion of ageing in policy, law and practice</a:t>
            </a:r>
          </a:p>
          <a:p>
            <a:r>
              <a:rPr lang="en-GB" sz="3000" dirty="0">
                <a:latin typeface="Verdana" panose="020B0604030504040204" pitchFamily="34" charset="0"/>
                <a:ea typeface="Verdana" panose="020B0604030504040204" pitchFamily="34" charset="0"/>
              </a:rPr>
              <a:t>Mental &amp; cognitive health on equal footing with physical health</a:t>
            </a:r>
          </a:p>
          <a:p>
            <a:r>
              <a:rPr lang="en-GB" sz="3000" dirty="0">
                <a:latin typeface="Verdana" panose="020B0604030504040204" pitchFamily="34" charset="0"/>
                <a:ea typeface="Verdana" panose="020B0604030504040204" pitchFamily="34" charset="0"/>
              </a:rPr>
              <a:t>Models of UHC, person-centred, integrated, holistic</a:t>
            </a:r>
          </a:p>
          <a:p>
            <a:pPr marL="0" indent="0">
              <a:buNone/>
            </a:pPr>
            <a:r>
              <a:rPr lang="en-GB" sz="4000" b="1" dirty="0">
                <a:latin typeface="Verdana" panose="020B0604030504040204" pitchFamily="34" charset="0"/>
                <a:ea typeface="Verdana" panose="020B0604030504040204" pitchFamily="34" charset="0"/>
              </a:rPr>
              <a:t>Addressing data issues and gaps </a:t>
            </a:r>
          </a:p>
          <a:p>
            <a:r>
              <a:rPr lang="en-GB" dirty="0">
                <a:latin typeface="Verdana" panose="020B0604030504040204" pitchFamily="34" charset="0"/>
                <a:ea typeface="Verdana" panose="020B0604030504040204" pitchFamily="34" charset="0"/>
              </a:rPr>
              <a:t>Remove upper age caps</a:t>
            </a:r>
          </a:p>
          <a:p>
            <a:r>
              <a:rPr lang="en-GB" dirty="0">
                <a:latin typeface="Verdana" panose="020B0604030504040204" pitchFamily="34" charset="0"/>
                <a:ea typeface="Verdana" panose="020B0604030504040204" pitchFamily="34" charset="0"/>
              </a:rPr>
              <a:t>Broaden access to data that is collected</a:t>
            </a:r>
          </a:p>
          <a:p>
            <a:r>
              <a:rPr lang="en-GB" dirty="0">
                <a:latin typeface="Verdana" panose="020B0604030504040204" pitchFamily="34" charset="0"/>
                <a:ea typeface="Verdana" panose="020B0604030504040204" pitchFamily="34" charset="0"/>
              </a:rPr>
              <a:t>Invest in capacity of national statistical offices</a:t>
            </a:r>
          </a:p>
          <a:p>
            <a:r>
              <a:rPr lang="en-GB" dirty="0">
                <a:latin typeface="Verdana" panose="020B0604030504040204" pitchFamily="34" charset="0"/>
                <a:ea typeface="Verdana" panose="020B0604030504040204" pitchFamily="34" charset="0"/>
              </a:rPr>
              <a:t>Improve coverage and quality of CRVS</a:t>
            </a:r>
          </a:p>
        </p:txBody>
      </p:sp>
    </p:spTree>
    <p:extLst>
      <p:ext uri="{BB962C8B-B14F-4D97-AF65-F5344CB8AC3E}">
        <p14:creationId xmlns:p14="http://schemas.microsoft.com/office/powerpoint/2010/main" val="30702230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79FE14-D685-4B22-A137-C75DA1121CD3}"/>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xmlns="" id="{959C67DB-99A7-44EA-B6B3-8CD91B7DC9B3}"/>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xmlns="" id="{22B49D9B-2AC2-4F3D-9881-7F91105742A2}"/>
              </a:ext>
            </a:extLst>
          </p:cNvPr>
          <p:cNvPicPr>
            <a:picLocks noChangeAspect="1"/>
          </p:cNvPicPr>
          <p:nvPr/>
        </p:nvPicPr>
        <p:blipFill rotWithShape="1">
          <a:blip r:embed="rId2"/>
          <a:srcRect l="31132" t="16100" r="23726" b="24528"/>
          <a:stretch/>
        </p:blipFill>
        <p:spPr>
          <a:xfrm>
            <a:off x="1616614" y="0"/>
            <a:ext cx="9269922" cy="6858000"/>
          </a:xfrm>
          <a:prstGeom prst="rect">
            <a:avLst/>
          </a:prstGeom>
        </p:spPr>
      </p:pic>
    </p:spTree>
    <p:extLst>
      <p:ext uri="{BB962C8B-B14F-4D97-AF65-F5344CB8AC3E}">
        <p14:creationId xmlns:p14="http://schemas.microsoft.com/office/powerpoint/2010/main" val="22471700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65FC9C9585BC646B546BDCE133F1259" ma:contentTypeVersion="8" ma:contentTypeDescription="Create a new document." ma:contentTypeScope="" ma:versionID="8280b633cbbd2f8c91f7858d1d90eeac">
  <xsd:schema xmlns:xsd="http://www.w3.org/2001/XMLSchema" xmlns:xs="http://www.w3.org/2001/XMLSchema" xmlns:p="http://schemas.microsoft.com/office/2006/metadata/properties" xmlns:ns2="6be6dcf9-b0fa-4676-8651-aca1b310a50c" xmlns:ns3="9fb5ecb9-b247-4c3d-ab19-40714f8d0c0c" targetNamespace="http://schemas.microsoft.com/office/2006/metadata/properties" ma:root="true" ma:fieldsID="b270e1658f037c526c650f3d57e0131c" ns2:_="" ns3:_="">
    <xsd:import namespace="6be6dcf9-b0fa-4676-8651-aca1b310a50c"/>
    <xsd:import namespace="9fb5ecb9-b247-4c3d-ab19-40714f8d0c0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Locatio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e6dcf9-b0fa-4676-8651-aca1b310a50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Location" ma:index="14"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fb5ecb9-b247-4c3d-ab19-40714f8d0c0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0DD9E6E-C92C-43CE-9A3B-7242C24A28B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be6dcf9-b0fa-4676-8651-aca1b310a50c"/>
    <ds:schemaRef ds:uri="9fb5ecb9-b247-4c3d-ab19-40714f8d0c0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64B5EA-3ADA-465B-9A17-B557E7A82BC3}">
  <ds:schemaRefs>
    <ds:schemaRef ds:uri="http://schemas.microsoft.com/sharepoint/v3/contenttype/forms"/>
  </ds:schemaRefs>
</ds:datastoreItem>
</file>

<file path=customXml/itemProps3.xml><?xml version="1.0" encoding="utf-8"?>
<ds:datastoreItem xmlns:ds="http://schemas.openxmlformats.org/officeDocument/2006/customXml" ds:itemID="{DAABD723-93B5-4F38-8AAC-9AA0A8FB4CA4}">
  <ds:schemaRefs>
    <ds:schemaRef ds:uri="9fb5ecb9-b247-4c3d-ab19-40714f8d0c0c"/>
    <ds:schemaRef ds:uri="http://www.w3.org/XML/1998/namespace"/>
    <ds:schemaRef ds:uri="http://purl.org/dc/elements/1.1/"/>
    <ds:schemaRef ds:uri="http://schemas.openxmlformats.org/package/2006/metadata/core-properties"/>
    <ds:schemaRef ds:uri="http://purl.org/dc/terms/"/>
    <ds:schemaRef ds:uri="http://schemas.microsoft.com/office/2006/metadata/properties"/>
    <ds:schemaRef ds:uri="http://schemas.microsoft.com/office/2006/documentManagement/types"/>
    <ds:schemaRef ds:uri="6be6dcf9-b0fa-4676-8651-aca1b310a50c"/>
    <ds:schemaRef ds:uri="http://schemas.microsoft.com/office/infopath/2007/PartnerControl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5128</TotalTime>
  <Words>611</Words>
  <Application>Microsoft Office PowerPoint</Application>
  <PresentationFormat>Widescreen</PresentationFormat>
  <Paragraphs>37</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Verdana</vt:lpstr>
      <vt:lpstr>Office Theme</vt:lpstr>
      <vt:lpstr>Global AgeWatch Insights</vt:lpstr>
      <vt:lpstr>Global AgeWatch Insights</vt:lpstr>
      <vt:lpstr>Ageing and population health</vt:lpstr>
      <vt:lpstr>Key findings</vt:lpstr>
      <vt:lpstr>Why over 60s can’t access health</vt:lpstr>
      <vt:lpstr>PowerPoint Presentation</vt:lpstr>
      <vt:lpstr>PowerPoint Presentation</vt:lpstr>
      <vt:lpstr>PowerPoint Presentation</vt:lpstr>
      <vt:lpstr>Key recommendations</vt:lpstr>
      <vt:lpstr>Action for change</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 AgeWatch Insights 2018</dc:title>
  <dc:creator>Patricia Conboy</dc:creator>
  <cp:lastModifiedBy>Lina Alqurah</cp:lastModifiedBy>
  <cp:revision>43</cp:revision>
  <dcterms:created xsi:type="dcterms:W3CDTF">2018-11-25T09:47:26Z</dcterms:created>
  <dcterms:modified xsi:type="dcterms:W3CDTF">2018-12-12T06:51:15Z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0x010100B65FC9C9585BC646B546BDCE133F1259</vt:lpwstr>
  </property>
</Properties>
</file>