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308" r:id="rId2"/>
    <p:sldId id="302" r:id="rId3"/>
    <p:sldId id="272" r:id="rId4"/>
    <p:sldId id="273" r:id="rId5"/>
    <p:sldId id="305" r:id="rId6"/>
    <p:sldId id="306" r:id="rId7"/>
    <p:sldId id="299" r:id="rId8"/>
    <p:sldId id="300" r:id="rId9"/>
    <p:sldId id="311" r:id="rId10"/>
    <p:sldId id="309" r:id="rId11"/>
    <p:sldId id="310" r:id="rId12"/>
    <p:sldId id="301" r:id="rId1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53" d="100"/>
          <a:sy n="53" d="100"/>
        </p:scale>
        <p:origin x="-42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60749C4-0065-4D48-AA95-7CAEC576F97E}" type="datetimeFigureOut">
              <a:rPr lang="en-US" smtClean="0"/>
              <a:pPr/>
              <a:t>12/11/2018</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4550B08-C41A-8F43-8370-E47393A5BF21}" type="slidenum">
              <a:rPr lang="en-US" smtClean="0"/>
              <a:pPr/>
              <a:t>‹#›</a:t>
            </a:fld>
            <a:endParaRPr lang="en-US"/>
          </a:p>
        </p:txBody>
      </p:sp>
    </p:spTree>
    <p:extLst>
      <p:ext uri="{BB962C8B-B14F-4D97-AF65-F5344CB8AC3E}">
        <p14:creationId xmlns:p14="http://schemas.microsoft.com/office/powerpoint/2010/main" xmlns="" val="28860939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1241425"/>
            <a:ext cx="4464050" cy="3349625"/>
          </a:xfrm>
        </p:spPr>
      </p:sp>
      <p:sp>
        <p:nvSpPr>
          <p:cNvPr id="3" name="Notes Placeholder 2"/>
          <p:cNvSpPr>
            <a:spLocks noGrp="1"/>
          </p:cNvSpPr>
          <p:nvPr>
            <p:ph type="body" idx="1"/>
          </p:nvPr>
        </p:nvSpPr>
        <p:spPr/>
        <p:txBody>
          <a:bodyPr/>
          <a:lstStyle/>
          <a:p>
            <a:r>
              <a:rPr lang="en-US"/>
              <a:t>Start</a:t>
            </a:r>
            <a:r>
              <a:rPr lang="en-US" baseline="0"/>
              <a:t> with some top line info and background, links to our work and the </a:t>
            </a:r>
            <a:r>
              <a:rPr lang="en-US" baseline="0" err="1"/>
              <a:t>proces</a:t>
            </a:r>
            <a:endParaRPr lang="en-US" baseline="0"/>
          </a:p>
          <a:p>
            <a:endParaRPr lang="en-US" baseline="0"/>
          </a:p>
          <a:p>
            <a:endParaRPr lang="en-US" baseline="0"/>
          </a:p>
          <a:p>
            <a:r>
              <a:rPr lang="en-US" baseline="0"/>
              <a:t>Significance of the SDGs for our network members, focus of the work and approach going forwards</a:t>
            </a:r>
          </a:p>
        </p:txBody>
      </p:sp>
      <p:sp>
        <p:nvSpPr>
          <p:cNvPr id="4" name="Slide Number Placeholder 3"/>
          <p:cNvSpPr>
            <a:spLocks noGrp="1"/>
          </p:cNvSpPr>
          <p:nvPr>
            <p:ph type="sldNum" sz="quarter" idx="10"/>
          </p:nvPr>
        </p:nvSpPr>
        <p:spPr/>
        <p:txBody>
          <a:bodyPr/>
          <a:lstStyle/>
          <a:p>
            <a:fld id="{CA690092-D957-674C-8F24-E710D27DFFA0}" type="slidenum">
              <a:rPr lang="en-US" smtClean="0"/>
              <a:pPr/>
              <a:t>1</a:t>
            </a:fld>
            <a:endParaRPr lang="en-US"/>
          </a:p>
        </p:txBody>
      </p:sp>
    </p:spTree>
    <p:extLst>
      <p:ext uri="{BB962C8B-B14F-4D97-AF65-F5344CB8AC3E}">
        <p14:creationId xmlns:p14="http://schemas.microsoft.com/office/powerpoint/2010/main" xmlns="" val="2692168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1786755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noFill/>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dirty="0">
              <a:latin typeface="Times"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1903571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1627459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594238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4106356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1389671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1389671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790999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spect="1" noChangeArrowheads="1" noTextEdit="1"/>
          </p:cNvSpPr>
          <p:nvPr>
            <p:ph type="sldImg"/>
          </p:nvPr>
        </p:nvSpPr>
        <p:spPr>
          <a:xfrm>
            <a:off x="1568450" y="314325"/>
            <a:ext cx="3509963" cy="2633663"/>
          </a:xfrm>
          <a:ln/>
        </p:spPr>
      </p:sp>
      <p:sp>
        <p:nvSpPr>
          <p:cNvPr id="13315" name="Rectangle 3"/>
          <p:cNvSpPr>
            <a:spLocks noGrp="1" noChangeArrowheads="1"/>
          </p:cNvSpPr>
          <p:nvPr>
            <p:ph type="body" idx="1"/>
          </p:nvPr>
        </p:nvSpPr>
        <p:spPr>
          <a:xfrm>
            <a:off x="738188" y="3121625"/>
            <a:ext cx="4984750" cy="5911297"/>
          </a:xfrm>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 uri="{FAA26D3D-D897-4be2-8F04-BA451C77F1D7}">
              <ma14:placeholderFlag xmlns:ma14="http://schemas.microsoft.com/office/mac/drawingml/2011/main" xmlns="" val="1"/>
            </a:ext>
          </a:extLst>
        </p:spPr>
        <p:txBody>
          <a:bodyPr/>
          <a:lstStyle/>
          <a:p>
            <a:pPr marL="190500" indent="-190500" eaLnBrk="1" hangingPunct="1">
              <a:defRPr/>
            </a:pPr>
            <a:endParaRPr lang="en-GB" sz="1000">
              <a:latin typeface="Times" charset="0"/>
              <a:cs typeface="+mn-cs"/>
            </a:endParaRPr>
          </a:p>
        </p:txBody>
      </p:sp>
    </p:spTree>
    <p:extLst>
      <p:ext uri="{BB962C8B-B14F-4D97-AF65-F5344CB8AC3E}">
        <p14:creationId xmlns:p14="http://schemas.microsoft.com/office/powerpoint/2010/main" xmlns="" val="3298830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1968407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3649180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2525476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221512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1346240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2904186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596654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217856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317140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1404160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ED0F4930-AC9B-434E-A74C-AD10CE878231}" type="datetimeFigureOut">
              <a:rPr lang="en-US" smtClean="0"/>
              <a:pPr/>
              <a:t>12/11/2018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157475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0F4930-AC9B-434E-A74C-AD10CE878231}" type="datetimeFigureOut">
              <a:rPr lang="en-US" smtClean="0"/>
              <a:pPr/>
              <a:t>12/11/2018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584DF9-70E6-884D-9DCE-1FB95586B13F}" type="slidenum">
              <a:rPr lang="en-US" smtClean="0"/>
              <a:pPr/>
              <a:t>‹#›</a:t>
            </a:fld>
            <a:endParaRPr lang="en-US"/>
          </a:p>
        </p:txBody>
      </p:sp>
    </p:spTree>
    <p:extLst>
      <p:ext uri="{BB962C8B-B14F-4D97-AF65-F5344CB8AC3E}">
        <p14:creationId xmlns:p14="http://schemas.microsoft.com/office/powerpoint/2010/main" xmlns="" val="29628503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84168" y="3362216"/>
            <a:ext cx="7423892" cy="523220"/>
          </a:xfrm>
          <a:prstGeom prst="rect">
            <a:avLst/>
          </a:prstGeom>
          <a:noFill/>
        </p:spPr>
        <p:txBody>
          <a:bodyPr wrap="square" rtlCol="0">
            <a:spAutoFit/>
          </a:bodyPr>
          <a:lstStyle/>
          <a:p>
            <a:r>
              <a:rPr lang="en-GB" sz="2800" b="1">
                <a:solidFill>
                  <a:srgbClr val="ED1350"/>
                </a:solidFill>
                <a:latin typeface="+mj-lt"/>
                <a:ea typeface="Lexia XBold" charset="0"/>
                <a:cs typeface="Lexia XBold" charset="0"/>
              </a:rPr>
              <a:t>  </a:t>
            </a:r>
          </a:p>
        </p:txBody>
      </p:sp>
      <p:sp>
        <p:nvSpPr>
          <p:cNvPr id="3" name="Rectangle 2"/>
          <p:cNvSpPr/>
          <p:nvPr/>
        </p:nvSpPr>
        <p:spPr>
          <a:xfrm>
            <a:off x="0" y="5282112"/>
            <a:ext cx="8964488" cy="1292662"/>
          </a:xfrm>
          <a:prstGeom prst="rect">
            <a:avLst/>
          </a:prstGeom>
        </p:spPr>
        <p:txBody>
          <a:bodyPr wrap="square" anchor="t">
            <a:spAutoFit/>
          </a:bodyPr>
          <a:lstStyle/>
          <a:p>
            <a:r>
              <a:rPr lang="en-GB" sz="2800" b="1">
                <a:solidFill>
                  <a:srgbClr val="800000"/>
                </a:solidFill>
              </a:rPr>
              <a:t>Living not </a:t>
            </a:r>
            <a:r>
              <a:rPr lang="en-GB" sz="2800" b="1" dirty="0">
                <a:solidFill>
                  <a:srgbClr val="800000"/>
                </a:solidFill>
              </a:rPr>
              <a:t>just surviving: Human rights and social inclusion</a:t>
            </a:r>
          </a:p>
          <a:p>
            <a:endParaRPr lang="en-GB" sz="1400" b="1" dirty="0">
              <a:solidFill>
                <a:srgbClr val="800000"/>
              </a:solidFill>
            </a:endParaRPr>
          </a:p>
          <a:p>
            <a:r>
              <a:rPr lang="en-GB" b="1" dirty="0">
                <a:solidFill>
                  <a:srgbClr val="800000"/>
                </a:solidFill>
              </a:rPr>
              <a:t>Bridget Sleap, HelpAge International, 11</a:t>
            </a:r>
            <a:r>
              <a:rPr lang="en-GB" b="1" baseline="30000" dirty="0">
                <a:solidFill>
                  <a:srgbClr val="800000"/>
                </a:solidFill>
              </a:rPr>
              <a:t>th</a:t>
            </a:r>
            <a:r>
              <a:rPr lang="en-GB" b="1" dirty="0">
                <a:solidFill>
                  <a:srgbClr val="800000"/>
                </a:solidFill>
              </a:rPr>
              <a:t> December 2018</a:t>
            </a:r>
            <a:endParaRPr lang="en-GB" b="1" dirty="0">
              <a:solidFill>
                <a:srgbClr val="800000"/>
              </a:solidFill>
              <a:cs typeface="Calibri"/>
            </a:endParaRPr>
          </a:p>
          <a:p>
            <a:endParaRPr lang="en-GB" b="1" dirty="0">
              <a:solidFill>
                <a:srgbClr val="800000"/>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599144" y="499334"/>
            <a:ext cx="1255364" cy="698369"/>
          </a:xfrm>
          <a:prstGeom prst="rect">
            <a:avLst/>
          </a:prstGeom>
        </p:spPr>
      </p:pic>
      <p:pic>
        <p:nvPicPr>
          <p:cNvPr id="6" name="Picture 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1"/>
            <a:ext cx="9144000" cy="5226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709124" y="6021204"/>
            <a:ext cx="1255364" cy="698369"/>
          </a:xfrm>
          <a:prstGeom prst="rect">
            <a:avLst/>
          </a:prstGeom>
        </p:spPr>
      </p:pic>
    </p:spTree>
    <p:extLst>
      <p:ext uri="{BB962C8B-B14F-4D97-AF65-F5344CB8AC3E}">
        <p14:creationId xmlns:p14="http://schemas.microsoft.com/office/powerpoint/2010/main" xmlns="" val="2616894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294705" y="848518"/>
            <a:ext cx="8809910" cy="5985635"/>
          </a:xfrm>
        </p:spPr>
        <p:txBody>
          <a:bodyPr>
            <a:noAutofit/>
          </a:bodyPr>
          <a:lstStyle/>
          <a:p>
            <a:pPr marL="0" indent="0">
              <a:buNone/>
            </a:pPr>
            <a:endParaRPr lang="en-GB" sz="2400" dirty="0">
              <a:solidFill>
                <a:srgbClr val="800000"/>
              </a:solidFill>
            </a:endParaRPr>
          </a:p>
          <a:p>
            <a:pPr eaLnBrk="1" hangingPunct="1">
              <a:spcBef>
                <a:spcPts val="0"/>
              </a:spcBef>
              <a:buFont typeface="Wingdings" charset="0"/>
              <a:buNone/>
              <a:defRPr/>
            </a:pPr>
            <a:r>
              <a:rPr lang="en-US" sz="2400" dirty="0">
                <a:solidFill>
                  <a:srgbClr val="800000"/>
                </a:solidFill>
                <a:latin typeface="Verdana" charset="0"/>
              </a:rPr>
              <a:t>	</a:t>
            </a:r>
          </a:p>
          <a:p>
            <a:pPr lvl="0"/>
            <a:r>
              <a:rPr lang="en-US" dirty="0">
                <a:solidFill>
                  <a:srgbClr val="800000"/>
                </a:solidFill>
              </a:rPr>
              <a:t>Social security and social protection (including social protection floors)</a:t>
            </a:r>
          </a:p>
          <a:p>
            <a:pPr marL="0" lvl="0" indent="0">
              <a:buNone/>
            </a:pPr>
            <a:endParaRPr lang="en-US" dirty="0">
              <a:solidFill>
                <a:srgbClr val="800000"/>
              </a:solidFill>
            </a:endParaRPr>
          </a:p>
          <a:p>
            <a:pPr lvl="0"/>
            <a:r>
              <a:rPr lang="en-US" dirty="0">
                <a:solidFill>
                  <a:srgbClr val="800000"/>
                </a:solidFill>
              </a:rPr>
              <a:t>Education, training, lifelong learning and capacity building</a:t>
            </a:r>
          </a:p>
          <a:p>
            <a:pPr marL="0" lvl="0" indent="0" algn="ctr">
              <a:buNone/>
            </a:pPr>
            <a:r>
              <a:rPr lang="en-US" sz="4800" b="1" dirty="0">
                <a:solidFill>
                  <a:srgbClr val="800000"/>
                </a:solidFill>
              </a:rPr>
              <a:t>=</a:t>
            </a:r>
          </a:p>
          <a:p>
            <a:pPr marL="0" lvl="0" indent="0">
              <a:buNone/>
            </a:pPr>
            <a:endParaRPr lang="en-US" dirty="0">
              <a:solidFill>
                <a:srgbClr val="800000"/>
              </a:solidFill>
            </a:endParaRPr>
          </a:p>
          <a:p>
            <a:pPr marL="0" lvl="0" indent="0" algn="ctr">
              <a:buNone/>
            </a:pPr>
            <a:r>
              <a:rPr lang="en-US" dirty="0">
                <a:solidFill>
                  <a:srgbClr val="800000"/>
                </a:solidFill>
              </a:rPr>
              <a:t>Empowerment rights</a:t>
            </a:r>
          </a:p>
          <a:p>
            <a:pPr lvl="0"/>
            <a:endParaRPr lang="en-US" dirty="0">
              <a:solidFill>
                <a:srgbClr val="800000"/>
              </a:solidFill>
            </a:endParaRPr>
          </a:p>
          <a:p>
            <a:pPr eaLnBrk="1" hangingPunct="1">
              <a:spcBef>
                <a:spcPts val="0"/>
              </a:spcBef>
              <a:buFont typeface="Wingdings" charset="0"/>
              <a:buNone/>
              <a:defRPr/>
            </a:pPr>
            <a:endParaRPr lang="en-GB" sz="2400" dirty="0">
              <a:solidFill>
                <a:srgbClr val="800000"/>
              </a:solidFill>
              <a:latin typeface="Verdana" charset="0"/>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87346" y="150149"/>
            <a:ext cx="8559802" cy="1801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Rights at the 10</a:t>
            </a:r>
            <a:r>
              <a:rPr lang="en-GB" sz="3600" baseline="30000" dirty="0">
                <a:solidFill>
                  <a:srgbClr val="ED1350"/>
                </a:solidFill>
                <a:latin typeface="+mj-lt"/>
              </a:rPr>
              <a:t>th</a:t>
            </a:r>
            <a:r>
              <a:rPr lang="en-GB" sz="3600" dirty="0">
                <a:solidFill>
                  <a:srgbClr val="ED1350"/>
                </a:solidFill>
                <a:latin typeface="+mj-lt"/>
              </a:rPr>
              <a:t> Open-ended </a:t>
            </a:r>
          </a:p>
          <a:p>
            <a:pPr eaLnBrk="1" hangingPunct="1">
              <a:lnSpc>
                <a:spcPts val="3507"/>
              </a:lnSpc>
              <a:spcAft>
                <a:spcPct val="0"/>
              </a:spcAft>
            </a:pPr>
            <a:r>
              <a:rPr lang="en-GB" sz="3600" dirty="0">
                <a:solidFill>
                  <a:srgbClr val="ED1350"/>
                </a:solidFill>
                <a:latin typeface="+mj-lt"/>
              </a:rPr>
              <a:t>Working Group on Ageing, April 2019</a:t>
            </a:r>
          </a:p>
          <a:p>
            <a:pPr eaLnBrk="1" hangingPunct="1">
              <a:lnSpc>
                <a:spcPts val="3507"/>
              </a:lnSpc>
              <a:spcAft>
                <a:spcPct val="0"/>
              </a:spcAft>
            </a:pPr>
            <a:endParaRPr lang="en-GB" sz="3600" dirty="0">
              <a:solidFill>
                <a:srgbClr val="ED1350"/>
              </a:solidFill>
              <a:latin typeface="+mj-lt"/>
            </a:endParaRPr>
          </a:p>
          <a:p>
            <a:pPr eaLnBrk="1" hangingPunct="1">
              <a:lnSpc>
                <a:spcPts val="3507"/>
              </a:lnSpc>
              <a:spcAft>
                <a:spcPct val="0"/>
              </a:spcAft>
            </a:pPr>
            <a:r>
              <a:rPr lang="en-GB" sz="1400" dirty="0">
                <a:solidFill>
                  <a:srgbClr val="ED1350"/>
                </a:solidFill>
              </a:rPr>
              <a:t> </a:t>
            </a: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24243410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111364" y="1197703"/>
            <a:ext cx="8482611" cy="4939085"/>
          </a:xfrm>
        </p:spPr>
        <p:txBody>
          <a:bodyPr/>
          <a:lstStyle/>
          <a:p>
            <a:pPr eaLnBrk="1" hangingPunct="1">
              <a:defRPr/>
            </a:pPr>
            <a:endParaRPr lang="en-US" dirty="0">
              <a:ea typeface="ＭＳ Ｐゴシック" charset="-128"/>
              <a:cs typeface="+mn-cs"/>
            </a:endParaRPr>
          </a:p>
          <a:p>
            <a:pPr eaLnBrk="1" hangingPunct="1">
              <a:buFont typeface="Times" charset="0"/>
              <a:buNone/>
              <a:defRPr/>
            </a:pPr>
            <a:endParaRPr lang="en-US" dirty="0">
              <a:ea typeface="ＭＳ Ｐゴシック" charset="-128"/>
              <a:cs typeface="+mn-cs"/>
            </a:endParaRPr>
          </a:p>
          <a:p>
            <a:pPr eaLnBrk="1" hangingPunct="1">
              <a:buFont typeface="Times" charset="0"/>
              <a:buNone/>
              <a:defRPr/>
            </a:pPr>
            <a:endParaRPr lang="en-US" dirty="0">
              <a:ea typeface="ＭＳ Ｐゴシック" charset="-128"/>
              <a:cs typeface="+mn-cs"/>
            </a:endParaRPr>
          </a:p>
          <a:p>
            <a:pPr eaLnBrk="1" hangingPunct="1">
              <a:buFont typeface="Times" charset="0"/>
              <a:buNone/>
              <a:defRPr/>
            </a:pPr>
            <a:endParaRPr lang="en-US" sz="1800" dirty="0">
              <a:ea typeface="ＭＳ Ｐゴシック" charset="-128"/>
            </a:endParaRPr>
          </a:p>
          <a:p>
            <a:pPr eaLnBrk="1" hangingPunct="1">
              <a:defRPr/>
            </a:pPr>
            <a:endParaRPr lang="en-US" sz="1800" dirty="0">
              <a:ea typeface="ＭＳ Ｐゴシック" charset="-128"/>
            </a:endParaRPr>
          </a:p>
          <a:p>
            <a:pPr eaLnBrk="1" hangingPunct="1">
              <a:defRPr/>
            </a:pPr>
            <a:endParaRPr lang="en-US" sz="1800" dirty="0">
              <a:ea typeface="ＭＳ Ｐゴシック" charset="-128"/>
            </a:endParaRPr>
          </a:p>
          <a:p>
            <a:pPr eaLnBrk="1" hangingPunct="1">
              <a:defRPr/>
            </a:pPr>
            <a:endParaRPr lang="en-US" sz="1800" dirty="0">
              <a:ea typeface="ＭＳ Ｐゴシック" charset="-128"/>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 name="TextBox 1"/>
          <p:cNvSpPr txBox="1"/>
          <p:nvPr/>
        </p:nvSpPr>
        <p:spPr>
          <a:xfrm>
            <a:off x="181883" y="360322"/>
            <a:ext cx="7686199" cy="537805"/>
          </a:xfrm>
          <a:prstGeom prst="rect">
            <a:avLst/>
          </a:prstGeom>
          <a:noFill/>
        </p:spPr>
        <p:txBody>
          <a:bodyPr wrap="square" lIns="80165" tIns="40083" rIns="80165" bIns="40083">
            <a:spAutoFit/>
          </a:bodyPr>
          <a:lstStyle/>
          <a:p>
            <a:pPr>
              <a:lnSpc>
                <a:spcPts val="3507"/>
              </a:lnSpc>
              <a:spcAft>
                <a:spcPct val="0"/>
              </a:spcAft>
              <a:defRPr/>
            </a:pPr>
            <a:r>
              <a:rPr lang="en-GB" sz="3200" dirty="0">
                <a:solidFill>
                  <a:srgbClr val="ED1350"/>
                </a:solidFill>
                <a:latin typeface="+mj-lt"/>
                <a:cs typeface="+mj-cs"/>
              </a:rPr>
              <a:t>Consultation with older people</a:t>
            </a:r>
          </a:p>
        </p:txBody>
      </p:sp>
      <p:sp>
        <p:nvSpPr>
          <p:cNvPr id="5126" name="Rectangle 2"/>
          <p:cNvSpPr>
            <a:spLocks noChangeArrowheads="1"/>
          </p:cNvSpPr>
          <p:nvPr/>
        </p:nvSpPr>
        <p:spPr bwMode="auto">
          <a:xfrm>
            <a:off x="181883" y="1373963"/>
            <a:ext cx="8626568" cy="3528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0165" tIns="40083" rIns="80165" bIns="40083" numCol="1">
            <a:spAutoFit/>
          </a:bodyPr>
          <a:lstStyle/>
          <a:p>
            <a:pPr>
              <a:buClr>
                <a:srgbClr val="FF0000"/>
              </a:buClr>
            </a:pPr>
            <a:r>
              <a:rPr lang="en-GB" sz="3200" dirty="0">
                <a:solidFill>
                  <a:srgbClr val="800000"/>
                </a:solidFill>
              </a:rPr>
              <a:t>539 older people</a:t>
            </a:r>
          </a:p>
          <a:p>
            <a:pPr>
              <a:buClr>
                <a:srgbClr val="FF0000"/>
              </a:buClr>
            </a:pPr>
            <a:endParaRPr lang="en-GB" sz="3200" dirty="0">
              <a:solidFill>
                <a:srgbClr val="800000"/>
              </a:solidFill>
            </a:endParaRPr>
          </a:p>
          <a:p>
            <a:pPr>
              <a:buClr>
                <a:srgbClr val="FF0000"/>
              </a:buClr>
            </a:pPr>
            <a:r>
              <a:rPr lang="en-GB" sz="3200" dirty="0">
                <a:solidFill>
                  <a:srgbClr val="800000"/>
                </a:solidFill>
              </a:rPr>
              <a:t>348 women and 191 men</a:t>
            </a:r>
          </a:p>
          <a:p>
            <a:pPr>
              <a:buClr>
                <a:srgbClr val="FF0000"/>
              </a:buClr>
            </a:pPr>
            <a:endParaRPr lang="en-GB" sz="3200" dirty="0">
              <a:solidFill>
                <a:srgbClr val="800000"/>
              </a:solidFill>
            </a:endParaRPr>
          </a:p>
          <a:p>
            <a:pPr>
              <a:buClr>
                <a:srgbClr val="FF0000"/>
              </a:buClr>
            </a:pPr>
            <a:r>
              <a:rPr lang="en-GB" sz="3200" dirty="0">
                <a:solidFill>
                  <a:srgbClr val="800000"/>
                </a:solidFill>
              </a:rPr>
              <a:t>23 countries:</a:t>
            </a:r>
          </a:p>
          <a:p>
            <a:pPr>
              <a:buClr>
                <a:srgbClr val="FF0000"/>
              </a:buClr>
            </a:pPr>
            <a:endParaRPr lang="en-GB" sz="3200" dirty="0">
              <a:solidFill>
                <a:srgbClr val="800000"/>
              </a:solidFill>
            </a:endParaRPr>
          </a:p>
          <a:p>
            <a:pPr>
              <a:buClr>
                <a:srgbClr val="FF0000"/>
              </a:buClr>
            </a:pPr>
            <a:endParaRPr lang="en-GB" sz="3200" dirty="0">
              <a:solidFill>
                <a:srgbClr val="800000"/>
              </a:solidFill>
            </a:endParaRPr>
          </a:p>
        </p:txBody>
      </p:sp>
      <p:pic>
        <p:nvPicPr>
          <p:cNvPr id="9" name="Picture 8">
            <a:extLst>
              <a:ext uri="{FF2B5EF4-FFF2-40B4-BE49-F238E27FC236}">
                <a16:creationId xmlns="" xmlns:a16="http://schemas.microsoft.com/office/drawing/2014/main" id="{9256766E-F432-4BA5-B184-E82564D9014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graphicFrame>
        <p:nvGraphicFramePr>
          <p:cNvPr id="6" name="Table 5">
            <a:extLst>
              <a:ext uri="{FF2B5EF4-FFF2-40B4-BE49-F238E27FC236}">
                <a16:creationId xmlns="" xmlns:a16="http://schemas.microsoft.com/office/drawing/2014/main" id="{97FFB2A4-3B41-44E5-A50C-14B76F34E7B5}"/>
              </a:ext>
            </a:extLst>
          </p:cNvPr>
          <p:cNvGraphicFramePr>
            <a:graphicFrameLocks noGrp="1"/>
          </p:cNvGraphicFramePr>
          <p:nvPr>
            <p:extLst>
              <p:ext uri="{D42A27DB-BD31-4B8C-83A1-F6EECF244321}">
                <p14:modId xmlns:p14="http://schemas.microsoft.com/office/powerpoint/2010/main" xmlns="" val="1201430238"/>
              </p:ext>
            </p:extLst>
          </p:nvPr>
        </p:nvGraphicFramePr>
        <p:xfrm>
          <a:off x="918968" y="3786809"/>
          <a:ext cx="7193150" cy="3865019"/>
        </p:xfrm>
        <a:graphic>
          <a:graphicData uri="http://schemas.openxmlformats.org/drawingml/2006/table">
            <a:tbl>
              <a:tblPr firstRow="1" firstCol="1" bandRow="1">
                <a:tableStyleId>{2D5ABB26-0587-4C30-8999-92F81FD0307C}</a:tableStyleId>
              </a:tblPr>
              <a:tblGrid>
                <a:gridCol w="2397204">
                  <a:extLst>
                    <a:ext uri="{9D8B030D-6E8A-4147-A177-3AD203B41FA5}">
                      <a16:colId xmlns="" xmlns:a16="http://schemas.microsoft.com/office/drawing/2014/main" val="3634443876"/>
                    </a:ext>
                  </a:extLst>
                </a:gridCol>
                <a:gridCol w="2875906">
                  <a:extLst>
                    <a:ext uri="{9D8B030D-6E8A-4147-A177-3AD203B41FA5}">
                      <a16:colId xmlns="" xmlns:a16="http://schemas.microsoft.com/office/drawing/2014/main" val="2730633601"/>
                    </a:ext>
                  </a:extLst>
                </a:gridCol>
                <a:gridCol w="1920040">
                  <a:extLst>
                    <a:ext uri="{9D8B030D-6E8A-4147-A177-3AD203B41FA5}">
                      <a16:colId xmlns="" xmlns:a16="http://schemas.microsoft.com/office/drawing/2014/main" val="3139719086"/>
                    </a:ext>
                  </a:extLst>
                </a:gridCol>
              </a:tblGrid>
              <a:tr h="3865019">
                <a:tc>
                  <a:txBody>
                    <a:bodyPr/>
                    <a:lstStyle/>
                    <a:p>
                      <a:pPr marL="0" marR="0">
                        <a:spcBef>
                          <a:spcPts val="0"/>
                        </a:spcBef>
                        <a:spcAft>
                          <a:spcPts val="0"/>
                        </a:spcAft>
                      </a:pPr>
                      <a:r>
                        <a:rPr lang="en-US" sz="2400" kern="1200" dirty="0">
                          <a:solidFill>
                            <a:srgbClr val="800000"/>
                          </a:solidFill>
                          <a:latin typeface="+mn-lt"/>
                          <a:ea typeface="+mn-ea"/>
                          <a:cs typeface="+mn-cs"/>
                        </a:rPr>
                        <a:t>Argentina</a:t>
                      </a:r>
                    </a:p>
                    <a:p>
                      <a:pPr marL="0" marR="0">
                        <a:spcBef>
                          <a:spcPts val="0"/>
                        </a:spcBef>
                        <a:spcAft>
                          <a:spcPts val="0"/>
                        </a:spcAft>
                      </a:pPr>
                      <a:r>
                        <a:rPr lang="en-US" sz="2400" kern="1200" dirty="0">
                          <a:solidFill>
                            <a:srgbClr val="800000"/>
                          </a:solidFill>
                          <a:latin typeface="+mn-lt"/>
                          <a:ea typeface="+mn-ea"/>
                          <a:cs typeface="+mn-cs"/>
                        </a:rPr>
                        <a:t>Cambodia</a:t>
                      </a:r>
                    </a:p>
                    <a:p>
                      <a:pPr marL="0" marR="0">
                        <a:spcBef>
                          <a:spcPts val="0"/>
                        </a:spcBef>
                        <a:spcAft>
                          <a:spcPts val="0"/>
                        </a:spcAft>
                      </a:pPr>
                      <a:r>
                        <a:rPr lang="en-US" sz="2400" kern="1200" dirty="0">
                          <a:solidFill>
                            <a:srgbClr val="800000"/>
                          </a:solidFill>
                          <a:latin typeface="+mn-lt"/>
                          <a:ea typeface="+mn-ea"/>
                          <a:cs typeface="+mn-cs"/>
                        </a:rPr>
                        <a:t>Denmark</a:t>
                      </a:r>
                    </a:p>
                    <a:p>
                      <a:pPr marL="0" marR="0">
                        <a:spcBef>
                          <a:spcPts val="0"/>
                        </a:spcBef>
                        <a:spcAft>
                          <a:spcPts val="0"/>
                        </a:spcAft>
                      </a:pPr>
                      <a:r>
                        <a:rPr lang="en-US" sz="2400" kern="1200" dirty="0">
                          <a:solidFill>
                            <a:srgbClr val="800000"/>
                          </a:solidFill>
                          <a:latin typeface="+mn-lt"/>
                          <a:ea typeface="+mn-ea"/>
                          <a:cs typeface="+mn-cs"/>
                        </a:rPr>
                        <a:t>Finland</a:t>
                      </a:r>
                    </a:p>
                    <a:p>
                      <a:pPr marL="0" marR="0">
                        <a:spcBef>
                          <a:spcPts val="0"/>
                        </a:spcBef>
                        <a:spcAft>
                          <a:spcPts val="0"/>
                        </a:spcAft>
                      </a:pPr>
                      <a:r>
                        <a:rPr lang="en-US" sz="2400" kern="1200" dirty="0">
                          <a:solidFill>
                            <a:srgbClr val="800000"/>
                          </a:solidFill>
                          <a:latin typeface="+mn-lt"/>
                          <a:ea typeface="+mn-ea"/>
                          <a:cs typeface="+mn-cs"/>
                        </a:rPr>
                        <a:t>Jordan</a:t>
                      </a:r>
                    </a:p>
                    <a:p>
                      <a:pPr marL="0" marR="0">
                        <a:spcBef>
                          <a:spcPts val="0"/>
                        </a:spcBef>
                        <a:spcAft>
                          <a:spcPts val="0"/>
                        </a:spcAft>
                      </a:pPr>
                      <a:r>
                        <a:rPr lang="en-US" sz="2400" kern="1200" dirty="0">
                          <a:solidFill>
                            <a:srgbClr val="800000"/>
                          </a:solidFill>
                          <a:latin typeface="+mn-lt"/>
                          <a:ea typeface="+mn-ea"/>
                          <a:cs typeface="+mn-cs"/>
                        </a:rPr>
                        <a:t>Kenya</a:t>
                      </a:r>
                    </a:p>
                    <a:p>
                      <a:pPr marL="0" marR="0">
                        <a:spcBef>
                          <a:spcPts val="0"/>
                        </a:spcBef>
                        <a:spcAft>
                          <a:spcPts val="0"/>
                        </a:spcAft>
                      </a:pPr>
                      <a:r>
                        <a:rPr lang="en-US" sz="2400" kern="1200" dirty="0">
                          <a:solidFill>
                            <a:srgbClr val="800000"/>
                          </a:solidFill>
                          <a:latin typeface="+mn-lt"/>
                          <a:ea typeface="+mn-ea"/>
                          <a:cs typeface="+mn-cs"/>
                        </a:rPr>
                        <a:t>Kyrgyzstan</a:t>
                      </a:r>
                    </a:p>
                    <a:p>
                      <a:pPr marL="0" marR="0">
                        <a:spcBef>
                          <a:spcPts val="0"/>
                        </a:spcBef>
                        <a:spcAft>
                          <a:spcPts val="0"/>
                        </a:spcAft>
                      </a:pPr>
                      <a:r>
                        <a:rPr lang="en-US" sz="2400" kern="1200" dirty="0">
                          <a:solidFill>
                            <a:srgbClr val="800000"/>
                          </a:solidFill>
                          <a:latin typeface="+mn-lt"/>
                          <a:ea typeface="+mn-ea"/>
                          <a:cs typeface="+mn-cs"/>
                        </a:rPr>
                        <a:t>Lesotho</a:t>
                      </a:r>
                    </a:p>
                    <a:p>
                      <a:pPr marL="0" marR="0">
                        <a:spcBef>
                          <a:spcPts val="0"/>
                        </a:spcBef>
                        <a:spcAft>
                          <a:spcPts val="0"/>
                        </a:spcAft>
                      </a:pPr>
                      <a:r>
                        <a:rPr lang="en-GB" sz="2400" kern="1200" dirty="0">
                          <a:solidFill>
                            <a:srgbClr val="800000"/>
                          </a:solidFill>
                          <a:latin typeface="+mn-lt"/>
                          <a:ea typeface="+mn-ea"/>
                          <a:cs typeface="+mn-cs"/>
                        </a:rPr>
                        <a:t> </a:t>
                      </a:r>
                      <a:endParaRPr lang="en-US" sz="2400" kern="1200" dirty="0">
                        <a:solidFill>
                          <a:srgbClr val="800000"/>
                        </a:solidFill>
                        <a:latin typeface="+mn-lt"/>
                        <a:ea typeface="+mn-ea"/>
                        <a:cs typeface="+mn-cs"/>
                      </a:endParaRPr>
                    </a:p>
                  </a:txBody>
                  <a:tcPr marL="68580" marR="68580" marT="0" marB="0">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a:spcBef>
                          <a:spcPts val="0"/>
                        </a:spcBef>
                        <a:spcAft>
                          <a:spcPts val="0"/>
                        </a:spcAft>
                      </a:pPr>
                      <a:r>
                        <a:rPr lang="en-US" sz="2400" kern="1200" dirty="0">
                          <a:solidFill>
                            <a:srgbClr val="800000"/>
                          </a:solidFill>
                          <a:latin typeface="+mn-lt"/>
                          <a:ea typeface="+mn-ea"/>
                          <a:cs typeface="+mn-cs"/>
                        </a:rPr>
                        <a:t>Mauritius</a:t>
                      </a:r>
                    </a:p>
                    <a:p>
                      <a:pPr marL="0" marR="0">
                        <a:spcBef>
                          <a:spcPts val="0"/>
                        </a:spcBef>
                        <a:spcAft>
                          <a:spcPts val="0"/>
                        </a:spcAft>
                      </a:pPr>
                      <a:r>
                        <a:rPr lang="en-US" sz="2400" kern="1200" dirty="0">
                          <a:solidFill>
                            <a:srgbClr val="800000"/>
                          </a:solidFill>
                          <a:latin typeface="+mn-lt"/>
                          <a:ea typeface="+mn-ea"/>
                          <a:cs typeface="+mn-cs"/>
                        </a:rPr>
                        <a:t>Moldova</a:t>
                      </a:r>
                    </a:p>
                    <a:p>
                      <a:pPr marL="0" marR="0">
                        <a:spcBef>
                          <a:spcPts val="0"/>
                        </a:spcBef>
                        <a:spcAft>
                          <a:spcPts val="0"/>
                        </a:spcAft>
                      </a:pPr>
                      <a:r>
                        <a:rPr lang="en-US" sz="2400" kern="1200" dirty="0">
                          <a:solidFill>
                            <a:srgbClr val="800000"/>
                          </a:solidFill>
                          <a:latin typeface="+mn-lt"/>
                          <a:ea typeface="+mn-ea"/>
                          <a:cs typeface="+mn-cs"/>
                        </a:rPr>
                        <a:t>Mongolia</a:t>
                      </a:r>
                    </a:p>
                    <a:p>
                      <a:pPr marL="0" marR="0">
                        <a:spcBef>
                          <a:spcPts val="0"/>
                        </a:spcBef>
                        <a:spcAft>
                          <a:spcPts val="0"/>
                        </a:spcAft>
                      </a:pPr>
                      <a:r>
                        <a:rPr lang="en-US" sz="2400" kern="1200" dirty="0">
                          <a:solidFill>
                            <a:srgbClr val="800000"/>
                          </a:solidFill>
                          <a:latin typeface="+mn-lt"/>
                          <a:ea typeface="+mn-ea"/>
                          <a:cs typeface="+mn-cs"/>
                        </a:rPr>
                        <a:t>Myanmar</a:t>
                      </a:r>
                    </a:p>
                    <a:p>
                      <a:pPr marL="0" marR="0">
                        <a:spcBef>
                          <a:spcPts val="0"/>
                        </a:spcBef>
                        <a:spcAft>
                          <a:spcPts val="0"/>
                        </a:spcAft>
                      </a:pPr>
                      <a:r>
                        <a:rPr lang="en-US" sz="2400" kern="1200" dirty="0">
                          <a:solidFill>
                            <a:srgbClr val="800000"/>
                          </a:solidFill>
                          <a:latin typeface="+mn-lt"/>
                          <a:ea typeface="+mn-ea"/>
                          <a:cs typeface="+mn-cs"/>
                        </a:rPr>
                        <a:t>Nepal</a:t>
                      </a:r>
                    </a:p>
                    <a:p>
                      <a:pPr marL="0" marR="0">
                        <a:spcBef>
                          <a:spcPts val="0"/>
                        </a:spcBef>
                        <a:spcAft>
                          <a:spcPts val="0"/>
                        </a:spcAft>
                      </a:pPr>
                      <a:r>
                        <a:rPr lang="en-US" sz="2400" kern="1200" dirty="0">
                          <a:solidFill>
                            <a:srgbClr val="800000"/>
                          </a:solidFill>
                          <a:latin typeface="+mn-lt"/>
                          <a:ea typeface="+mn-ea"/>
                          <a:cs typeface="+mn-cs"/>
                        </a:rPr>
                        <a:t>Russian Federation</a:t>
                      </a:r>
                    </a:p>
                    <a:p>
                      <a:pPr marL="0" marR="0">
                        <a:spcBef>
                          <a:spcPts val="0"/>
                        </a:spcBef>
                        <a:spcAft>
                          <a:spcPts val="0"/>
                        </a:spcAft>
                      </a:pPr>
                      <a:r>
                        <a:rPr lang="en-US" sz="2400" kern="1200" dirty="0">
                          <a:solidFill>
                            <a:srgbClr val="800000"/>
                          </a:solidFill>
                          <a:latin typeface="+mn-lt"/>
                          <a:ea typeface="+mn-ea"/>
                          <a:cs typeface="+mn-cs"/>
                        </a:rPr>
                        <a:t>Rwanda</a:t>
                      </a:r>
                    </a:p>
                    <a:p>
                      <a:pPr marL="0" marR="0">
                        <a:spcBef>
                          <a:spcPts val="0"/>
                        </a:spcBef>
                        <a:spcAft>
                          <a:spcPts val="0"/>
                        </a:spcAft>
                      </a:pPr>
                      <a:r>
                        <a:rPr lang="en-US" sz="2400" kern="1200" dirty="0">
                          <a:solidFill>
                            <a:srgbClr val="800000"/>
                          </a:solidFill>
                          <a:latin typeface="+mn-lt"/>
                          <a:ea typeface="+mn-ea"/>
                          <a:cs typeface="+mn-cs"/>
                        </a:rPr>
                        <a:t>Serbia</a:t>
                      </a:r>
                    </a:p>
                    <a:p>
                      <a:pPr marL="0" marR="0">
                        <a:spcBef>
                          <a:spcPts val="0"/>
                        </a:spcBef>
                        <a:spcAft>
                          <a:spcPts val="0"/>
                        </a:spcAft>
                      </a:pPr>
                      <a:endParaRPr lang="en-US" sz="2400" kern="1200" dirty="0">
                        <a:solidFill>
                          <a:srgbClr val="800000"/>
                        </a:solidFill>
                        <a:latin typeface="+mn-lt"/>
                        <a:ea typeface="+mn-ea"/>
                        <a:cs typeface="+mn-cs"/>
                      </a:endParaRPr>
                    </a:p>
                    <a:p>
                      <a:pPr marL="0" marR="0">
                        <a:spcBef>
                          <a:spcPts val="0"/>
                        </a:spcBef>
                        <a:spcAft>
                          <a:spcPts val="0"/>
                        </a:spcAft>
                      </a:pPr>
                      <a:r>
                        <a:rPr lang="en-GB" sz="2400" kern="1200" dirty="0">
                          <a:solidFill>
                            <a:srgbClr val="800000"/>
                          </a:solidFill>
                          <a:latin typeface="+mn-lt"/>
                          <a:ea typeface="+mn-ea"/>
                          <a:cs typeface="+mn-cs"/>
                        </a:rPr>
                        <a:t> </a:t>
                      </a:r>
                      <a:endParaRPr lang="en-US" sz="2400" kern="1200" dirty="0">
                        <a:solidFill>
                          <a:srgbClr val="800000"/>
                        </a:solidFill>
                        <a:latin typeface="+mn-lt"/>
                        <a:ea typeface="+mn-ea"/>
                        <a:cs typeface="+mn-cs"/>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spcBef>
                          <a:spcPts val="0"/>
                        </a:spcBef>
                        <a:spcAft>
                          <a:spcPts val="0"/>
                        </a:spcAft>
                      </a:pPr>
                      <a:r>
                        <a:rPr lang="en-US" sz="2400" kern="1200" dirty="0">
                          <a:solidFill>
                            <a:srgbClr val="800000"/>
                          </a:solidFill>
                          <a:latin typeface="+mn-lt"/>
                          <a:ea typeface="+mn-ea"/>
                          <a:cs typeface="+mn-cs"/>
                        </a:rPr>
                        <a:t>Slovenia</a:t>
                      </a:r>
                    </a:p>
                    <a:p>
                      <a:pPr marL="0" marR="0">
                        <a:spcBef>
                          <a:spcPts val="0"/>
                        </a:spcBef>
                        <a:spcAft>
                          <a:spcPts val="0"/>
                        </a:spcAft>
                      </a:pPr>
                      <a:r>
                        <a:rPr lang="en-US" sz="2400" kern="1200" dirty="0">
                          <a:solidFill>
                            <a:srgbClr val="800000"/>
                          </a:solidFill>
                          <a:latin typeface="+mn-lt"/>
                          <a:ea typeface="+mn-ea"/>
                          <a:cs typeface="+mn-cs"/>
                        </a:rPr>
                        <a:t>South Africa</a:t>
                      </a:r>
                    </a:p>
                    <a:p>
                      <a:pPr marL="0" marR="0">
                        <a:spcBef>
                          <a:spcPts val="0"/>
                        </a:spcBef>
                        <a:spcAft>
                          <a:spcPts val="0"/>
                        </a:spcAft>
                      </a:pPr>
                      <a:r>
                        <a:rPr lang="en-US" sz="2400" kern="1200" dirty="0">
                          <a:solidFill>
                            <a:srgbClr val="800000"/>
                          </a:solidFill>
                          <a:latin typeface="+mn-lt"/>
                          <a:ea typeface="+mn-ea"/>
                          <a:cs typeface="+mn-cs"/>
                        </a:rPr>
                        <a:t>Sudan</a:t>
                      </a:r>
                    </a:p>
                    <a:p>
                      <a:pPr marL="0" marR="0">
                        <a:spcBef>
                          <a:spcPts val="0"/>
                        </a:spcBef>
                        <a:spcAft>
                          <a:spcPts val="0"/>
                        </a:spcAft>
                      </a:pPr>
                      <a:r>
                        <a:rPr lang="en-US" sz="2400" kern="1200" dirty="0">
                          <a:solidFill>
                            <a:srgbClr val="800000"/>
                          </a:solidFill>
                          <a:latin typeface="+mn-lt"/>
                          <a:ea typeface="+mn-ea"/>
                          <a:cs typeface="+mn-cs"/>
                        </a:rPr>
                        <a:t>Tajikistan</a:t>
                      </a:r>
                    </a:p>
                    <a:p>
                      <a:pPr marL="0" marR="0">
                        <a:spcBef>
                          <a:spcPts val="0"/>
                        </a:spcBef>
                        <a:spcAft>
                          <a:spcPts val="0"/>
                        </a:spcAft>
                      </a:pPr>
                      <a:r>
                        <a:rPr lang="en-US" sz="2400" kern="1200" dirty="0">
                          <a:solidFill>
                            <a:srgbClr val="800000"/>
                          </a:solidFill>
                          <a:latin typeface="+mn-lt"/>
                          <a:ea typeface="+mn-ea"/>
                          <a:cs typeface="+mn-cs"/>
                        </a:rPr>
                        <a:t>Tanzania</a:t>
                      </a:r>
                    </a:p>
                    <a:p>
                      <a:pPr marL="0" marR="0">
                        <a:spcBef>
                          <a:spcPts val="0"/>
                        </a:spcBef>
                        <a:spcAft>
                          <a:spcPts val="0"/>
                        </a:spcAft>
                      </a:pPr>
                      <a:r>
                        <a:rPr lang="en-US" sz="2400" kern="1200" dirty="0">
                          <a:solidFill>
                            <a:srgbClr val="800000"/>
                          </a:solidFill>
                          <a:latin typeface="+mn-lt"/>
                          <a:ea typeface="+mn-ea"/>
                          <a:cs typeface="+mn-cs"/>
                        </a:rPr>
                        <a:t>Ukraine</a:t>
                      </a:r>
                    </a:p>
                    <a:p>
                      <a:pPr marL="0" marR="0">
                        <a:spcBef>
                          <a:spcPts val="0"/>
                        </a:spcBef>
                        <a:spcAft>
                          <a:spcPts val="0"/>
                        </a:spcAft>
                      </a:pPr>
                      <a:r>
                        <a:rPr lang="en-US" sz="2400" kern="1200" dirty="0">
                          <a:solidFill>
                            <a:srgbClr val="800000"/>
                          </a:solidFill>
                          <a:latin typeface="+mn-lt"/>
                          <a:ea typeface="+mn-ea"/>
                          <a:cs typeface="+mn-cs"/>
                        </a:rPr>
                        <a:t>Zambia</a:t>
                      </a:r>
                    </a:p>
                    <a:p>
                      <a:pPr marL="0" marR="0">
                        <a:spcBef>
                          <a:spcPts val="0"/>
                        </a:spcBef>
                        <a:spcAft>
                          <a:spcPts val="0"/>
                        </a:spcAft>
                      </a:pPr>
                      <a:r>
                        <a:rPr lang="en-GB" sz="2400" kern="1200" dirty="0">
                          <a:solidFill>
                            <a:srgbClr val="800000"/>
                          </a:solidFill>
                          <a:latin typeface="+mn-lt"/>
                          <a:ea typeface="+mn-ea"/>
                          <a:cs typeface="+mn-cs"/>
                        </a:rPr>
                        <a:t> </a:t>
                      </a:r>
                      <a:endParaRPr lang="en-US" sz="2400" kern="1200" dirty="0">
                        <a:solidFill>
                          <a:srgbClr val="800000"/>
                        </a:solidFill>
                        <a:latin typeface="+mn-lt"/>
                        <a:ea typeface="+mn-ea"/>
                        <a:cs typeface="+mn-cs"/>
                      </a:endParaRPr>
                    </a:p>
                  </a:txBody>
                  <a:tcPr marL="68580" marR="68580" marT="0" marB="0">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 xmlns:a16="http://schemas.microsoft.com/office/drawing/2014/main" val="256466452"/>
                  </a:ext>
                </a:extLst>
              </a:tr>
            </a:tbl>
          </a:graphicData>
        </a:graphic>
      </p:graphicFrame>
    </p:spTree>
    <p:extLst>
      <p:ext uri="{BB962C8B-B14F-4D97-AF65-F5344CB8AC3E}">
        <p14:creationId xmlns:p14="http://schemas.microsoft.com/office/powerpoint/2010/main" xmlns="" val="18598034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294706" y="1210295"/>
            <a:ext cx="8809910" cy="5985635"/>
          </a:xfrm>
        </p:spPr>
        <p:txBody>
          <a:bodyPr vert="horz" lIns="91440" tIns="45720" rIns="91440" bIns="45720" rtlCol="0" anchor="t">
            <a:normAutofit fontScale="25000" lnSpcReduction="20000"/>
          </a:bodyPr>
          <a:lstStyle/>
          <a:p>
            <a:pPr marL="0" indent="0">
              <a:buNone/>
            </a:pPr>
            <a:r>
              <a:rPr lang="en-US" sz="9600" dirty="0">
                <a:solidFill>
                  <a:srgbClr val="800000"/>
                </a:solidFill>
              </a:rPr>
              <a:t>It is so little, it is impossible to survive on it. </a:t>
            </a:r>
          </a:p>
          <a:p>
            <a:pPr marL="0" indent="0">
              <a:buNone/>
            </a:pPr>
            <a:r>
              <a:rPr lang="en-US" sz="9600" dirty="0">
                <a:solidFill>
                  <a:srgbClr val="800000"/>
                </a:solidFill>
              </a:rPr>
              <a:t>	81-year-old man, Kenya</a:t>
            </a:r>
          </a:p>
          <a:p>
            <a:pPr marL="0" indent="0">
              <a:buNone/>
            </a:pPr>
            <a:r>
              <a:rPr lang="en-US" sz="9600" dirty="0">
                <a:solidFill>
                  <a:srgbClr val="800000"/>
                </a:solidFill>
              </a:rPr>
              <a:t> </a:t>
            </a:r>
          </a:p>
          <a:p>
            <a:pPr marL="0" indent="0">
              <a:buNone/>
            </a:pPr>
            <a:r>
              <a:rPr lang="en-US" sz="9600" dirty="0">
                <a:solidFill>
                  <a:srgbClr val="800000"/>
                </a:solidFill>
              </a:rPr>
              <a:t>It’s like they give pocket money for older people.</a:t>
            </a:r>
          </a:p>
          <a:p>
            <a:pPr marL="0" indent="0">
              <a:buNone/>
            </a:pPr>
            <a:r>
              <a:rPr lang="en-US" sz="9600" dirty="0">
                <a:solidFill>
                  <a:srgbClr val="800000"/>
                </a:solidFill>
              </a:rPr>
              <a:t>	80-year-old woman, Myanmar </a:t>
            </a:r>
          </a:p>
          <a:p>
            <a:pPr marL="0" indent="0">
              <a:buNone/>
            </a:pPr>
            <a:r>
              <a:rPr lang="en-US" sz="9600" dirty="0">
                <a:solidFill>
                  <a:srgbClr val="800000"/>
                </a:solidFill>
              </a:rPr>
              <a:t> </a:t>
            </a:r>
          </a:p>
          <a:p>
            <a:pPr marL="0" indent="0">
              <a:buNone/>
            </a:pPr>
            <a:r>
              <a:rPr lang="en-US" sz="9600" dirty="0">
                <a:solidFill>
                  <a:srgbClr val="800000"/>
                </a:solidFill>
              </a:rPr>
              <a:t>Some staff of some institutions don’t have adequate patience </a:t>
            </a:r>
            <a:r>
              <a:rPr lang="en-US" sz="9600" dirty="0" smtClean="0">
                <a:solidFill>
                  <a:srgbClr val="800000"/>
                </a:solidFill>
              </a:rPr>
              <a:t>or interest </a:t>
            </a:r>
            <a:r>
              <a:rPr lang="en-US" sz="9600" dirty="0">
                <a:solidFill>
                  <a:srgbClr val="800000"/>
                </a:solidFill>
              </a:rPr>
              <a:t>to be working with older people.</a:t>
            </a:r>
          </a:p>
          <a:p>
            <a:pPr marL="0" indent="0">
              <a:buNone/>
            </a:pPr>
            <a:r>
              <a:rPr lang="en-US" sz="9600" dirty="0">
                <a:solidFill>
                  <a:srgbClr val="800000"/>
                </a:solidFill>
              </a:rPr>
              <a:t>	78-year-old-woman, Serbia</a:t>
            </a:r>
          </a:p>
          <a:p>
            <a:pPr marL="0" indent="0">
              <a:buNone/>
            </a:pPr>
            <a:r>
              <a:rPr lang="en-US" sz="9600" dirty="0">
                <a:solidFill>
                  <a:srgbClr val="800000"/>
                </a:solidFill>
              </a:rPr>
              <a:t> </a:t>
            </a:r>
          </a:p>
          <a:p>
            <a:pPr marL="0" indent="0">
              <a:buNone/>
            </a:pPr>
            <a:r>
              <a:rPr lang="en-US" sz="9600" dirty="0">
                <a:solidFill>
                  <a:srgbClr val="800000"/>
                </a:solidFill>
              </a:rPr>
              <a:t>My son taught me how to use my phone and google, and I really like it! When a question pops into my mind, I just type it in and get loads of answers! </a:t>
            </a:r>
          </a:p>
          <a:p>
            <a:pPr marL="0" indent="0">
              <a:buNone/>
            </a:pPr>
            <a:r>
              <a:rPr lang="en-US" sz="9600" dirty="0">
                <a:solidFill>
                  <a:srgbClr val="800000"/>
                </a:solidFill>
              </a:rPr>
              <a:t>	65-year-old woman, Jordan</a:t>
            </a:r>
          </a:p>
          <a:p>
            <a:pPr>
              <a:spcBef>
                <a:spcPts val="0"/>
              </a:spcBef>
              <a:buNone/>
              <a:defRPr/>
            </a:pPr>
            <a:r>
              <a:rPr lang="en-US" sz="6000" dirty="0">
                <a:solidFill>
                  <a:srgbClr val="800000"/>
                </a:solidFill>
                <a:latin typeface="Verdana" charset="0"/>
              </a:rPr>
              <a:t> </a:t>
            </a:r>
            <a:r>
              <a:rPr lang="en-US" sz="6000" dirty="0">
                <a:solidFill>
                  <a:srgbClr val="800000"/>
                </a:solidFill>
                <a:latin typeface="Verdana" charset="0"/>
                <a:ea typeface="Verdana"/>
                <a:cs typeface="Verdana"/>
              </a:rPr>
              <a:t> </a:t>
            </a:r>
          </a:p>
          <a:p>
            <a:pPr eaLnBrk="1" hangingPunct="1">
              <a:spcBef>
                <a:spcPts val="0"/>
              </a:spcBef>
              <a:buFont typeface="Wingdings" charset="0"/>
              <a:buNone/>
              <a:defRPr/>
            </a:pPr>
            <a:r>
              <a:rPr lang="en-US" sz="2800" dirty="0">
                <a:latin typeface="Verdana" charset="0"/>
              </a:rPr>
              <a:t>	</a:t>
            </a:r>
          </a:p>
          <a:p>
            <a:pPr eaLnBrk="1" hangingPunct="1">
              <a:spcBef>
                <a:spcPts val="0"/>
              </a:spcBef>
              <a:buFont typeface="Wingdings" charset="0"/>
              <a:buNone/>
              <a:defRPr/>
            </a:pPr>
            <a:endParaRPr lang="en-GB" sz="2800" dirty="0">
              <a:latin typeface="Verdana" charset="0"/>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4914800" cy="90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200" dirty="0">
                <a:solidFill>
                  <a:srgbClr val="ED1350"/>
                </a:solidFill>
              </a:rPr>
              <a:t>What older people say </a:t>
            </a:r>
          </a:p>
          <a:p>
            <a:pPr eaLnBrk="1" hangingPunct="1">
              <a:lnSpc>
                <a:spcPts val="3507"/>
              </a:lnSpc>
              <a:spcAft>
                <a:spcPct val="0"/>
              </a:spcAft>
            </a:pPr>
            <a:r>
              <a:rPr lang="en-GB" sz="1400" dirty="0">
                <a:solidFill>
                  <a:srgbClr val="ED1350"/>
                </a:solidFill>
              </a:rPr>
              <a:t> </a:t>
            </a:r>
          </a:p>
        </p:txBody>
      </p:sp>
      <p:pic>
        <p:nvPicPr>
          <p:cNvPr id="8" name="Picture 7">
            <a:extLst>
              <a:ext uri="{FF2B5EF4-FFF2-40B4-BE49-F238E27FC236}">
                <a16:creationId xmlns="" xmlns:a16="http://schemas.microsoft.com/office/drawing/2014/main" id="{5A164693-BB92-4436-AFA3-5675350207EA}"/>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4168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7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34090" y="1199370"/>
            <a:ext cx="8809910" cy="5985635"/>
          </a:xfrm>
        </p:spPr>
        <p:txBody>
          <a:bodyPr>
            <a:normAutofit/>
          </a:bodyPr>
          <a:lstStyle/>
          <a:p>
            <a:pPr marL="0" indent="0">
              <a:buNone/>
            </a:pPr>
            <a:r>
              <a:rPr lang="en-GB" sz="2400" dirty="0">
                <a:solidFill>
                  <a:srgbClr val="800000"/>
                </a:solidFill>
              </a:rPr>
              <a:t>My pension is </a:t>
            </a:r>
            <a:r>
              <a:rPr lang="en-GB" sz="2400" dirty="0" smtClean="0">
                <a:solidFill>
                  <a:srgbClr val="800000"/>
                </a:solidFill>
              </a:rPr>
              <a:t>insufficient even </a:t>
            </a:r>
            <a:r>
              <a:rPr lang="en-GB" sz="2400" dirty="0">
                <a:solidFill>
                  <a:srgbClr val="800000"/>
                </a:solidFill>
              </a:rPr>
              <a:t>for bare survival and anything else would be way beyond my reach if my husband didn’t have a decent salary.</a:t>
            </a:r>
          </a:p>
          <a:p>
            <a:pPr marL="0" indent="0">
              <a:buNone/>
            </a:pPr>
            <a:r>
              <a:rPr lang="en-GB" sz="2400" dirty="0">
                <a:solidFill>
                  <a:srgbClr val="800000"/>
                </a:solidFill>
              </a:rPr>
              <a:t>	67-year-old woman, Serbia</a:t>
            </a:r>
          </a:p>
          <a:p>
            <a:pPr marL="0" indent="0">
              <a:buNone/>
            </a:pPr>
            <a:endParaRPr lang="en-GB" sz="2400" dirty="0">
              <a:solidFill>
                <a:srgbClr val="800000"/>
              </a:solidFill>
            </a:endParaRPr>
          </a:p>
          <a:p>
            <a:pPr marL="0" indent="0">
              <a:buNone/>
            </a:pPr>
            <a:r>
              <a:rPr lang="en-GB" sz="2400" dirty="0">
                <a:solidFill>
                  <a:srgbClr val="800000"/>
                </a:solidFill>
              </a:rPr>
              <a:t>Well, yes, I do have full control but what is the point of having full control over such a small pension that is barely enough for extremely basic things?</a:t>
            </a:r>
          </a:p>
          <a:p>
            <a:pPr marL="0" indent="0">
              <a:buNone/>
            </a:pPr>
            <a:r>
              <a:rPr lang="en-GB" sz="2400" dirty="0">
                <a:solidFill>
                  <a:srgbClr val="800000"/>
                </a:solidFill>
              </a:rPr>
              <a:t>	74-year-old man, Jordan</a:t>
            </a:r>
          </a:p>
          <a:p>
            <a:pPr marL="0" indent="0">
              <a:buNone/>
            </a:pPr>
            <a:endParaRPr lang="en-GB" sz="2400" dirty="0">
              <a:solidFill>
                <a:srgbClr val="800000"/>
              </a:solidFill>
            </a:endParaRPr>
          </a:p>
          <a:p>
            <a:pPr marL="0" indent="0">
              <a:buNone/>
            </a:pPr>
            <a:r>
              <a:rPr lang="en-GB" sz="2400" dirty="0">
                <a:solidFill>
                  <a:srgbClr val="800000"/>
                </a:solidFill>
              </a:rPr>
              <a:t>Since I am bedridden, the person paid to care for me has power of attorney. I cannot control all the payments made. It makes me feel powerless. </a:t>
            </a:r>
          </a:p>
          <a:p>
            <a:pPr marL="0" indent="0">
              <a:buNone/>
            </a:pPr>
            <a:r>
              <a:rPr lang="en-GB" sz="2400" dirty="0">
                <a:solidFill>
                  <a:srgbClr val="800000"/>
                </a:solidFill>
              </a:rPr>
              <a:t>	88-year-old woman, Moldova</a:t>
            </a:r>
          </a:p>
          <a:p>
            <a:pPr marL="0" indent="0">
              <a:buNone/>
            </a:pPr>
            <a:endParaRPr lang="en-GB" sz="2400" dirty="0">
              <a:solidFill>
                <a:srgbClr val="800000"/>
              </a:solidFill>
            </a:endParaRPr>
          </a:p>
          <a:p>
            <a:pPr marL="0" indent="0">
              <a:buNone/>
            </a:pPr>
            <a:endParaRPr lang="en-GB" sz="2400" dirty="0">
              <a:solidFill>
                <a:srgbClr val="800000"/>
              </a:solidFill>
            </a:endParaRPr>
          </a:p>
          <a:p>
            <a:pPr marL="0" indent="0">
              <a:spcBef>
                <a:spcPts val="0"/>
              </a:spcBef>
              <a:buNone/>
              <a:defRPr/>
            </a:pPr>
            <a:endParaRPr lang="en-GB" sz="2800" dirty="0">
              <a:solidFill>
                <a:srgbClr val="800000"/>
              </a:solidFill>
            </a:endParaRPr>
          </a:p>
          <a:p>
            <a:pPr marL="0" indent="0">
              <a:spcBef>
                <a:spcPts val="0"/>
              </a:spcBef>
              <a:buNone/>
              <a:defRPr/>
            </a:pPr>
            <a:endParaRPr lang="en-GB" sz="2800" dirty="0">
              <a:solidFill>
                <a:srgbClr val="800000"/>
              </a:solidFill>
            </a:endParaRPr>
          </a:p>
          <a:p>
            <a:pPr marL="0" indent="0">
              <a:spcBef>
                <a:spcPts val="0"/>
              </a:spcBef>
              <a:buNone/>
              <a:defRPr/>
            </a:pPr>
            <a:endParaRPr lang="en-GB" sz="2800" dirty="0">
              <a:solidFill>
                <a:srgbClr val="800000"/>
              </a:solidFill>
            </a:endParaRPr>
          </a:p>
          <a:p>
            <a:pPr marL="0" indent="0">
              <a:spcBef>
                <a:spcPts val="0"/>
              </a:spcBef>
              <a:buNone/>
              <a:defRPr/>
            </a:pPr>
            <a:endParaRPr lang="en-GB" sz="2800" dirty="0">
              <a:solidFill>
                <a:srgbClr val="800000"/>
              </a:solidFill>
            </a:endParaRPr>
          </a:p>
          <a:p>
            <a:pPr marL="0" indent="0">
              <a:spcBef>
                <a:spcPts val="0"/>
              </a:spcBef>
              <a:buNone/>
              <a:defRPr/>
            </a:pPr>
            <a:endParaRPr lang="en-GB" sz="2800" dirty="0">
              <a:solidFill>
                <a:srgbClr val="80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9827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The right to social security and social protection</a:t>
            </a:r>
            <a:endParaRPr lang="en-GB" sz="1400" dirty="0">
              <a:solidFill>
                <a:srgbClr val="ED135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324972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294706" y="908543"/>
            <a:ext cx="8809910" cy="5985635"/>
          </a:xfrm>
        </p:spPr>
        <p:txBody>
          <a:bodyPr>
            <a:normAutofit fontScale="25000" lnSpcReduction="20000"/>
          </a:bodyPr>
          <a:lstStyle/>
          <a:p>
            <a:pPr marL="0" indent="0">
              <a:buNone/>
            </a:pPr>
            <a:r>
              <a:rPr lang="en-GB" sz="9200" dirty="0">
                <a:solidFill>
                  <a:srgbClr val="800000"/>
                </a:solidFill>
              </a:rPr>
              <a:t>It is not enough as I have to buy disposable napkins [diapers] because sometimes urine just drips out and my trousers become wet. I feel very embarrassed.</a:t>
            </a:r>
          </a:p>
          <a:p>
            <a:pPr marL="0" indent="0">
              <a:buNone/>
            </a:pPr>
            <a:r>
              <a:rPr lang="en-GB" sz="9200" dirty="0">
                <a:solidFill>
                  <a:srgbClr val="800000"/>
                </a:solidFill>
              </a:rPr>
              <a:t>	86-year-old-man, South Africa</a:t>
            </a:r>
          </a:p>
          <a:p>
            <a:pPr marL="0" indent="0">
              <a:buNone/>
            </a:pPr>
            <a:endParaRPr lang="en-GB" sz="9200" dirty="0">
              <a:solidFill>
                <a:srgbClr val="800000"/>
              </a:solidFill>
            </a:endParaRPr>
          </a:p>
          <a:p>
            <a:pPr marL="0" indent="0">
              <a:buNone/>
            </a:pPr>
            <a:r>
              <a:rPr lang="en-GB" sz="9200" dirty="0">
                <a:solidFill>
                  <a:srgbClr val="800000"/>
                </a:solidFill>
              </a:rPr>
              <a:t>I would like to buy a goat and even get someone to plough for me, but I can’t.</a:t>
            </a:r>
          </a:p>
          <a:p>
            <a:pPr marL="0" indent="0">
              <a:buNone/>
            </a:pPr>
            <a:r>
              <a:rPr lang="en-GB" sz="9200" dirty="0">
                <a:solidFill>
                  <a:srgbClr val="800000"/>
                </a:solidFill>
              </a:rPr>
              <a:t>	81-year-old man, Kenya</a:t>
            </a:r>
          </a:p>
          <a:p>
            <a:pPr marL="0" indent="0">
              <a:buNone/>
            </a:pPr>
            <a:endParaRPr lang="en-GB" sz="9200" dirty="0">
              <a:solidFill>
                <a:srgbClr val="800000"/>
              </a:solidFill>
            </a:endParaRPr>
          </a:p>
          <a:p>
            <a:pPr marL="0" indent="0">
              <a:buNone/>
            </a:pPr>
            <a:r>
              <a:rPr lang="en-GB" sz="9200" dirty="0">
                <a:solidFill>
                  <a:srgbClr val="800000"/>
                </a:solidFill>
              </a:rPr>
              <a:t>I cannot afford to go to cultural events, social calls with my peers, and cannot afford to buy presents for anyone.</a:t>
            </a:r>
          </a:p>
          <a:p>
            <a:pPr marL="0" indent="0">
              <a:buNone/>
            </a:pPr>
            <a:r>
              <a:rPr lang="en-GB" sz="9200" dirty="0">
                <a:solidFill>
                  <a:srgbClr val="800000"/>
                </a:solidFill>
              </a:rPr>
              <a:t>	66-year-old woman, Serbia</a:t>
            </a:r>
          </a:p>
          <a:p>
            <a:pPr marL="0" indent="0">
              <a:buNone/>
            </a:pPr>
            <a:endParaRPr lang="en-GB" sz="9200" dirty="0">
              <a:solidFill>
                <a:srgbClr val="800000"/>
              </a:solidFill>
            </a:endParaRPr>
          </a:p>
          <a:p>
            <a:pPr marL="0" indent="0">
              <a:buNone/>
            </a:pPr>
            <a:r>
              <a:rPr lang="en-GB" sz="9200" dirty="0">
                <a:solidFill>
                  <a:srgbClr val="800000"/>
                </a:solidFill>
              </a:rPr>
              <a:t>I miss doing sports activities, but you know how it is these days, you have to pay for everything. </a:t>
            </a:r>
          </a:p>
          <a:p>
            <a:pPr marL="0" indent="0">
              <a:buNone/>
            </a:pPr>
            <a:r>
              <a:rPr lang="en-GB" sz="9200" dirty="0">
                <a:solidFill>
                  <a:srgbClr val="800000"/>
                </a:solidFill>
              </a:rPr>
              <a:t>	68-year-old man, Slovenia</a:t>
            </a:r>
          </a:p>
          <a:p>
            <a:pPr marL="0" indent="0">
              <a:buNone/>
            </a:pPr>
            <a:endParaRPr lang="en-GB" sz="4400" dirty="0">
              <a:solidFill>
                <a:srgbClr val="800000"/>
              </a:solidFill>
            </a:endParaRPr>
          </a:p>
          <a:p>
            <a:pPr marL="0" indent="0">
              <a:buNone/>
            </a:pPr>
            <a:endParaRPr lang="en-GB" sz="4400" dirty="0">
              <a:solidFill>
                <a:srgbClr val="800000"/>
              </a:solidFill>
            </a:endParaRPr>
          </a:p>
          <a:p>
            <a:pPr marL="0" indent="0">
              <a:buNone/>
            </a:pPr>
            <a:endParaRPr lang="en-US" sz="2800" dirty="0">
              <a:solidFill>
                <a:srgbClr val="800000"/>
              </a:solidFill>
            </a:endParaRPr>
          </a:p>
          <a:p>
            <a:pPr eaLnBrk="1" hangingPunct="1">
              <a:spcBef>
                <a:spcPts val="0"/>
              </a:spcBef>
              <a:buFont typeface="Wingdings" charset="0"/>
              <a:buNone/>
              <a:defRPr/>
            </a:pPr>
            <a:r>
              <a:rPr lang="en-US" sz="2800" dirty="0">
                <a:latin typeface="Verdana" charset="0"/>
              </a:rPr>
              <a:t>	</a:t>
            </a:r>
          </a:p>
          <a:p>
            <a:pPr eaLnBrk="1" hangingPunct="1">
              <a:spcBef>
                <a:spcPts val="0"/>
              </a:spcBef>
              <a:buFont typeface="Wingdings" charset="0"/>
              <a:buNone/>
              <a:defRPr/>
            </a:pPr>
            <a:endParaRPr lang="en-GB" sz="2800" dirty="0">
              <a:latin typeface="Verdana" charset="0"/>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90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Social security and social inclusion</a:t>
            </a:r>
          </a:p>
          <a:p>
            <a:pPr eaLnBrk="1" hangingPunct="1">
              <a:lnSpc>
                <a:spcPts val="3507"/>
              </a:lnSpc>
              <a:spcAft>
                <a:spcPct val="0"/>
              </a:spcAft>
            </a:pPr>
            <a:r>
              <a:rPr lang="en-GB" sz="1400" dirty="0">
                <a:solidFill>
                  <a:srgbClr val="ED1350"/>
                </a:solidFill>
              </a:rPr>
              <a:t> </a:t>
            </a: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79102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75">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289492" y="1227690"/>
            <a:ext cx="8809910" cy="5985635"/>
          </a:xfrm>
        </p:spPr>
        <p:txBody>
          <a:bodyPr vert="horz" lIns="91440" tIns="45720" rIns="91440" bIns="45720" rtlCol="0" anchor="t">
            <a:normAutofit/>
          </a:bodyPr>
          <a:lstStyle/>
          <a:p>
            <a:pPr marL="0" indent="0">
              <a:buNone/>
            </a:pPr>
            <a:r>
              <a:rPr lang="en-GB" sz="2400" dirty="0">
                <a:solidFill>
                  <a:srgbClr val="800000"/>
                </a:solidFill>
              </a:rPr>
              <a:t>Education helps to prepare for life in new conditions and participate in public life.</a:t>
            </a:r>
          </a:p>
          <a:p>
            <a:pPr marL="0" indent="0">
              <a:buNone/>
            </a:pPr>
            <a:r>
              <a:rPr lang="en-GB" sz="2400" dirty="0">
                <a:solidFill>
                  <a:srgbClr val="800000"/>
                </a:solidFill>
              </a:rPr>
              <a:t>	Russian Federation, group discussion.</a:t>
            </a:r>
          </a:p>
          <a:p>
            <a:pPr marL="0" indent="0">
              <a:buNone/>
            </a:pPr>
            <a:endParaRPr lang="en-GB" sz="2400" dirty="0">
              <a:solidFill>
                <a:srgbClr val="800000"/>
              </a:solidFill>
            </a:endParaRPr>
          </a:p>
          <a:p>
            <a:pPr marL="0" indent="0">
              <a:buNone/>
            </a:pPr>
            <a:r>
              <a:rPr lang="en-GB" sz="2400" dirty="0">
                <a:solidFill>
                  <a:srgbClr val="800000"/>
                </a:solidFill>
              </a:rPr>
              <a:t>We can only receive information from each other. If you have a wider social circle, then there is information. If you are alone, you are very far behind the times.</a:t>
            </a:r>
          </a:p>
          <a:p>
            <a:pPr marL="0" indent="0">
              <a:buNone/>
            </a:pPr>
            <a:r>
              <a:rPr lang="en-GB" sz="2400" dirty="0">
                <a:solidFill>
                  <a:srgbClr val="800000"/>
                </a:solidFill>
              </a:rPr>
              <a:t>	68-year-old woman, Kyrgyzstan</a:t>
            </a:r>
          </a:p>
          <a:p>
            <a:pPr marL="0" indent="0">
              <a:buNone/>
            </a:pPr>
            <a:endParaRPr lang="en-GB" sz="2400" dirty="0">
              <a:solidFill>
                <a:srgbClr val="800000"/>
              </a:solidFill>
            </a:endParaRPr>
          </a:p>
          <a:p>
            <a:pPr marL="0" indent="0">
              <a:buNone/>
            </a:pPr>
            <a:r>
              <a:rPr lang="en-GB" sz="2400" dirty="0">
                <a:solidFill>
                  <a:srgbClr val="800000"/>
                </a:solidFill>
              </a:rPr>
              <a:t>We have never tried. We don’t have an idea of where to start.</a:t>
            </a:r>
          </a:p>
          <a:p>
            <a:pPr marL="0" indent="0">
              <a:buNone/>
            </a:pPr>
            <a:r>
              <a:rPr lang="en-GB" sz="2400" dirty="0">
                <a:solidFill>
                  <a:srgbClr val="800000"/>
                </a:solidFill>
              </a:rPr>
              <a:t>	Lesotho, group discussion</a:t>
            </a:r>
          </a:p>
          <a:p>
            <a:pPr marL="0" indent="0">
              <a:buNone/>
            </a:pPr>
            <a:endParaRPr lang="en-GB" sz="2400" dirty="0">
              <a:solidFill>
                <a:srgbClr val="800000"/>
              </a:solidFill>
            </a:endParaRPr>
          </a:p>
          <a:p>
            <a:pPr marL="0" indent="0">
              <a:buNone/>
            </a:pPr>
            <a:endParaRPr lang="en-GB" sz="2400" dirty="0">
              <a:solidFill>
                <a:srgbClr val="800000"/>
              </a:solidFill>
            </a:endParaRPr>
          </a:p>
          <a:p>
            <a:pPr marL="0" indent="0">
              <a:buNone/>
            </a:pPr>
            <a:endParaRPr lang="en-GB" sz="2400" dirty="0">
              <a:solidFill>
                <a:srgbClr val="80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1352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The right to lifelong learning and </a:t>
            </a:r>
          </a:p>
          <a:p>
            <a:pPr eaLnBrk="1" hangingPunct="1">
              <a:lnSpc>
                <a:spcPts val="3507"/>
              </a:lnSpc>
              <a:spcAft>
                <a:spcPct val="0"/>
              </a:spcAft>
            </a:pPr>
            <a:r>
              <a:rPr lang="en-GB" sz="3600" dirty="0">
                <a:solidFill>
                  <a:srgbClr val="ED1350"/>
                </a:solidFill>
                <a:latin typeface="+mj-lt"/>
              </a:rPr>
              <a:t>education</a:t>
            </a:r>
          </a:p>
          <a:p>
            <a:pPr eaLnBrk="1" hangingPunct="1">
              <a:lnSpc>
                <a:spcPts val="3507"/>
              </a:lnSpc>
              <a:spcAft>
                <a:spcPct val="0"/>
              </a:spcAft>
            </a:pPr>
            <a:r>
              <a:rPr lang="en-GB" sz="1400" dirty="0">
                <a:solidFill>
                  <a:srgbClr val="ED1350"/>
                </a:solidFill>
              </a:rPr>
              <a:t> </a:t>
            </a: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69618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162292" y="942761"/>
            <a:ext cx="8809910" cy="5985635"/>
          </a:xfrm>
        </p:spPr>
        <p:txBody>
          <a:bodyPr>
            <a:normAutofit/>
          </a:bodyPr>
          <a:lstStyle/>
          <a:p>
            <a:r>
              <a:rPr lang="en-GB" dirty="0">
                <a:solidFill>
                  <a:srgbClr val="800000"/>
                </a:solidFill>
              </a:rPr>
              <a:t>IT: pay bills; schedule doctors appointments; shop; bank; book tickets; stay in touch with family</a:t>
            </a:r>
          </a:p>
          <a:p>
            <a:r>
              <a:rPr lang="en-GB" dirty="0">
                <a:solidFill>
                  <a:srgbClr val="800000"/>
                </a:solidFill>
              </a:rPr>
              <a:t>Health, exercise, nutrition</a:t>
            </a:r>
          </a:p>
          <a:p>
            <a:r>
              <a:rPr lang="en-GB" dirty="0">
                <a:solidFill>
                  <a:srgbClr val="800000"/>
                </a:solidFill>
              </a:rPr>
              <a:t>Make money</a:t>
            </a:r>
          </a:p>
          <a:p>
            <a:r>
              <a:rPr lang="en-GB" dirty="0">
                <a:solidFill>
                  <a:srgbClr val="800000"/>
                </a:solidFill>
              </a:rPr>
              <a:t>Manage finances</a:t>
            </a:r>
          </a:p>
          <a:p>
            <a:r>
              <a:rPr lang="en-GB" dirty="0">
                <a:solidFill>
                  <a:srgbClr val="800000"/>
                </a:solidFill>
              </a:rPr>
              <a:t>Public life – law, politics, human rights, advocacy, campaigning</a:t>
            </a:r>
          </a:p>
          <a:p>
            <a:r>
              <a:rPr lang="en-GB" dirty="0">
                <a:solidFill>
                  <a:srgbClr val="800000"/>
                </a:solidFill>
              </a:rPr>
              <a:t>Set up associations</a:t>
            </a:r>
          </a:p>
          <a:p>
            <a:r>
              <a:rPr lang="en-GB" dirty="0">
                <a:solidFill>
                  <a:srgbClr val="800000"/>
                </a:solidFill>
              </a:rPr>
              <a:t>Recreation and leisure</a:t>
            </a:r>
          </a:p>
          <a:p>
            <a:endParaRPr lang="en-GB" sz="2600" dirty="0">
              <a:solidFill>
                <a:srgbClr val="800000"/>
              </a:solidFill>
            </a:endParaRPr>
          </a:p>
          <a:p>
            <a:pPr marL="0" indent="0">
              <a:buNone/>
            </a:pPr>
            <a:endParaRPr lang="en-GB" sz="2600" dirty="0">
              <a:solidFill>
                <a:srgbClr val="80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90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Lifelong learning and social inclusion</a:t>
            </a:r>
          </a:p>
          <a:p>
            <a:pPr eaLnBrk="1" hangingPunct="1">
              <a:lnSpc>
                <a:spcPts val="3507"/>
              </a:lnSpc>
              <a:spcAft>
                <a:spcPct val="0"/>
              </a:spcAft>
            </a:pPr>
            <a:r>
              <a:rPr lang="en-GB" sz="1400" dirty="0">
                <a:solidFill>
                  <a:srgbClr val="ED1350"/>
                </a:solidFill>
              </a:rPr>
              <a:t> </a:t>
            </a: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26306134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206507" y="1706346"/>
            <a:ext cx="8809910" cy="5985635"/>
          </a:xfrm>
        </p:spPr>
        <p:txBody>
          <a:bodyPr>
            <a:normAutofit/>
          </a:bodyPr>
          <a:lstStyle/>
          <a:p>
            <a:pPr marL="0" indent="0">
              <a:spcBef>
                <a:spcPts val="0"/>
              </a:spcBef>
              <a:buNone/>
              <a:defRPr/>
            </a:pPr>
            <a:r>
              <a:rPr lang="en-GB" sz="3400" dirty="0" smtClean="0">
                <a:solidFill>
                  <a:srgbClr val="800000"/>
                </a:solidFill>
              </a:rPr>
              <a:t>To set out how human rights apply in older age</a:t>
            </a:r>
          </a:p>
          <a:p>
            <a:pPr marL="0" indent="0">
              <a:spcBef>
                <a:spcPts val="0"/>
              </a:spcBef>
              <a:buNone/>
              <a:defRPr/>
            </a:pPr>
            <a:endParaRPr lang="en-GB" sz="3400" dirty="0" smtClean="0">
              <a:solidFill>
                <a:srgbClr val="800000"/>
              </a:solidFill>
            </a:endParaRPr>
          </a:p>
          <a:p>
            <a:pPr>
              <a:spcBef>
                <a:spcPts val="0"/>
              </a:spcBef>
              <a:buFont typeface="Wingdings" charset="2"/>
              <a:buChar char="ü"/>
              <a:defRPr/>
            </a:pPr>
            <a:r>
              <a:rPr lang="en-GB" sz="3400" dirty="0" smtClean="0">
                <a:solidFill>
                  <a:srgbClr val="800000"/>
                </a:solidFill>
              </a:rPr>
              <a:t>We understand </a:t>
            </a:r>
            <a:r>
              <a:rPr lang="en-GB" sz="3400" dirty="0">
                <a:solidFill>
                  <a:srgbClr val="800000"/>
                </a:solidFill>
              </a:rPr>
              <a:t>our </a:t>
            </a:r>
            <a:r>
              <a:rPr lang="en-GB" sz="3400" dirty="0" smtClean="0">
                <a:solidFill>
                  <a:srgbClr val="800000"/>
                </a:solidFill>
              </a:rPr>
              <a:t>human rights</a:t>
            </a:r>
          </a:p>
          <a:p>
            <a:pPr>
              <a:spcBef>
                <a:spcPts val="0"/>
              </a:spcBef>
              <a:buFont typeface="Wingdings" charset="2"/>
              <a:buChar char="ü"/>
              <a:defRPr/>
            </a:pPr>
            <a:endParaRPr lang="en-GB" sz="3400" dirty="0" smtClean="0">
              <a:solidFill>
                <a:srgbClr val="800000"/>
              </a:solidFill>
            </a:endParaRPr>
          </a:p>
          <a:p>
            <a:pPr>
              <a:spcBef>
                <a:spcPts val="0"/>
              </a:spcBef>
              <a:buFont typeface="Wingdings" charset="2"/>
              <a:buChar char="ü"/>
              <a:defRPr/>
            </a:pPr>
            <a:r>
              <a:rPr lang="en-GB" sz="3400" dirty="0" smtClean="0">
                <a:solidFill>
                  <a:srgbClr val="800000"/>
                </a:solidFill>
              </a:rPr>
              <a:t>States understand their obligations</a:t>
            </a:r>
          </a:p>
          <a:p>
            <a:pPr>
              <a:spcBef>
                <a:spcPts val="0"/>
              </a:spcBef>
              <a:buFont typeface="Wingdings" charset="2"/>
              <a:buChar char="ü"/>
              <a:defRPr/>
            </a:pPr>
            <a:endParaRPr lang="en-GB" sz="3400" dirty="0" smtClean="0">
              <a:solidFill>
                <a:srgbClr val="800000"/>
              </a:solidFill>
            </a:endParaRPr>
          </a:p>
          <a:p>
            <a:pPr>
              <a:spcBef>
                <a:spcPts val="0"/>
              </a:spcBef>
              <a:buFont typeface="Wingdings" charset="2"/>
              <a:buChar char="ü"/>
              <a:defRPr/>
            </a:pPr>
            <a:r>
              <a:rPr lang="en-GB" sz="3400" dirty="0" smtClean="0">
                <a:solidFill>
                  <a:srgbClr val="800000"/>
                </a:solidFill>
              </a:rPr>
              <a:t>End ageism in implementation of human rights</a:t>
            </a:r>
          </a:p>
          <a:p>
            <a:pPr>
              <a:spcBef>
                <a:spcPts val="0"/>
              </a:spcBef>
              <a:defRPr/>
            </a:pPr>
            <a:endParaRPr lang="en-GB" sz="3400" dirty="0">
              <a:solidFill>
                <a:srgbClr val="800000"/>
              </a:solidFill>
            </a:endParaRPr>
          </a:p>
          <a:p>
            <a:pPr marL="0" indent="0">
              <a:spcBef>
                <a:spcPts val="0"/>
              </a:spcBef>
              <a:buNone/>
              <a:defRPr/>
            </a:pPr>
            <a:endParaRPr lang="en-GB" sz="3400" dirty="0">
              <a:solidFill>
                <a:srgbClr val="80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1391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smtClean="0">
                <a:solidFill>
                  <a:srgbClr val="ED1350"/>
                </a:solidFill>
                <a:latin typeface="+mj-lt"/>
              </a:rPr>
              <a:t>A new </a:t>
            </a:r>
            <a:r>
              <a:rPr lang="en-GB" sz="3600" dirty="0">
                <a:solidFill>
                  <a:srgbClr val="ED1350"/>
                </a:solidFill>
                <a:latin typeface="+mj-lt"/>
              </a:rPr>
              <a:t>UN </a:t>
            </a:r>
            <a:r>
              <a:rPr lang="en-GB" sz="3600" dirty="0" smtClean="0">
                <a:solidFill>
                  <a:srgbClr val="ED1350"/>
                </a:solidFill>
                <a:latin typeface="+mj-lt"/>
              </a:rPr>
              <a:t>convention on the rights </a:t>
            </a:r>
          </a:p>
          <a:p>
            <a:pPr eaLnBrk="1" hangingPunct="1">
              <a:lnSpc>
                <a:spcPts val="3507"/>
              </a:lnSpc>
              <a:spcAft>
                <a:spcPct val="0"/>
              </a:spcAft>
            </a:pPr>
            <a:r>
              <a:rPr lang="en-GB" sz="3600" dirty="0">
                <a:solidFill>
                  <a:srgbClr val="ED1350"/>
                </a:solidFill>
                <a:latin typeface="+mj-lt"/>
              </a:rPr>
              <a:t>o</a:t>
            </a:r>
            <a:r>
              <a:rPr lang="en-GB" sz="3600" dirty="0" smtClean="0">
                <a:solidFill>
                  <a:srgbClr val="ED1350"/>
                </a:solidFill>
                <a:latin typeface="+mj-lt"/>
              </a:rPr>
              <a:t>f older people</a:t>
            </a:r>
            <a:endParaRPr lang="en-GB" sz="3600" dirty="0">
              <a:solidFill>
                <a:srgbClr val="ED1350"/>
              </a:solidFill>
              <a:latin typeface="+mj-lt"/>
            </a:endParaRPr>
          </a:p>
          <a:p>
            <a:pPr eaLnBrk="1" hangingPunct="1">
              <a:lnSpc>
                <a:spcPts val="3507"/>
              </a:lnSpc>
              <a:spcAft>
                <a:spcPct val="0"/>
              </a:spcAft>
            </a:pPr>
            <a:endParaRPr lang="en-GB" sz="1400" dirty="0">
              <a:solidFill>
                <a:srgbClr val="ED135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3832719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7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34090" y="1900400"/>
            <a:ext cx="8809910" cy="5985635"/>
          </a:xfrm>
        </p:spPr>
        <p:txBody>
          <a:bodyPr>
            <a:normAutofit/>
          </a:bodyPr>
          <a:lstStyle/>
          <a:p>
            <a:pPr marL="0" indent="0">
              <a:spcBef>
                <a:spcPts val="0"/>
              </a:spcBef>
              <a:buNone/>
              <a:defRPr/>
            </a:pPr>
            <a:r>
              <a:rPr lang="en-GB" sz="3400" dirty="0">
                <a:solidFill>
                  <a:srgbClr val="800000"/>
                </a:solidFill>
              </a:rPr>
              <a:t>Older people have the right to social security and social protection without discrimination based on age or any other ground, so they can live autonomous and independent lives with dignity and fully participate in society.</a:t>
            </a:r>
          </a:p>
          <a:p>
            <a:pPr marL="0" indent="0">
              <a:spcBef>
                <a:spcPts val="0"/>
              </a:spcBef>
              <a:buNone/>
              <a:defRPr/>
            </a:pPr>
            <a:endParaRPr lang="en-GB" sz="3400" dirty="0">
              <a:solidFill>
                <a:srgbClr val="800000"/>
              </a:solidFill>
            </a:endParaRPr>
          </a:p>
          <a:p>
            <a:pPr marL="0" indent="0">
              <a:spcBef>
                <a:spcPts val="0"/>
              </a:spcBef>
              <a:buNone/>
              <a:defRPr/>
            </a:pPr>
            <a:endParaRPr lang="en-GB" sz="3400" dirty="0">
              <a:solidFill>
                <a:srgbClr val="80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13525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The right to social security and social</a:t>
            </a:r>
          </a:p>
          <a:p>
            <a:pPr eaLnBrk="1" hangingPunct="1">
              <a:lnSpc>
                <a:spcPts val="3507"/>
              </a:lnSpc>
              <a:spcAft>
                <a:spcPct val="0"/>
              </a:spcAft>
            </a:pPr>
            <a:r>
              <a:rPr lang="en-GB" sz="3600" dirty="0">
                <a:solidFill>
                  <a:srgbClr val="ED1350"/>
                </a:solidFill>
                <a:latin typeface="+mj-lt"/>
              </a:rPr>
              <a:t>protection in a new UN convention</a:t>
            </a:r>
          </a:p>
          <a:p>
            <a:pPr eaLnBrk="1" hangingPunct="1">
              <a:lnSpc>
                <a:spcPts val="3507"/>
              </a:lnSpc>
              <a:spcAft>
                <a:spcPct val="0"/>
              </a:spcAft>
            </a:pPr>
            <a:endParaRPr lang="en-GB" sz="1400" dirty="0">
              <a:solidFill>
                <a:srgbClr val="ED135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6889373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334090" y="1641216"/>
            <a:ext cx="8809910" cy="5985635"/>
          </a:xfrm>
        </p:spPr>
        <p:txBody>
          <a:bodyPr>
            <a:normAutofit/>
          </a:bodyPr>
          <a:lstStyle/>
          <a:p>
            <a:pPr marL="0" indent="0">
              <a:spcBef>
                <a:spcPts val="0"/>
              </a:spcBef>
              <a:buNone/>
              <a:defRPr/>
            </a:pPr>
            <a:r>
              <a:rPr lang="en-GB" sz="3400" dirty="0">
                <a:solidFill>
                  <a:srgbClr val="800000"/>
                </a:solidFill>
              </a:rPr>
              <a:t>Older people have the right to lifelong learning and education on an equal basis with others and without discrimination, so they can live autonomous and independent lives, fulfil their aspirations, build their skills and capacities, develop their full human potential and sense of dignity and self-worth, and participate fully in society. </a:t>
            </a:r>
          </a:p>
          <a:p>
            <a:pPr marL="0" indent="0">
              <a:spcBef>
                <a:spcPts val="0"/>
              </a:spcBef>
              <a:buNone/>
              <a:defRPr/>
            </a:pPr>
            <a:endParaRPr lang="en-GB" sz="3400" dirty="0">
              <a:solidFill>
                <a:srgbClr val="800000"/>
              </a:solidFill>
            </a:endParaRP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13911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The right to lifelong learning and </a:t>
            </a:r>
          </a:p>
          <a:p>
            <a:pPr eaLnBrk="1" hangingPunct="1">
              <a:lnSpc>
                <a:spcPts val="3507"/>
              </a:lnSpc>
              <a:spcAft>
                <a:spcPct val="0"/>
              </a:spcAft>
            </a:pPr>
            <a:r>
              <a:rPr lang="en-GB" sz="3600" dirty="0">
                <a:solidFill>
                  <a:srgbClr val="ED1350"/>
                </a:solidFill>
                <a:latin typeface="+mj-lt"/>
              </a:rPr>
              <a:t>e</a:t>
            </a:r>
            <a:r>
              <a:rPr lang="en-GB" sz="3600" dirty="0" smtClean="0">
                <a:solidFill>
                  <a:srgbClr val="ED1350"/>
                </a:solidFill>
                <a:latin typeface="+mj-lt"/>
              </a:rPr>
              <a:t>ducation </a:t>
            </a:r>
            <a:r>
              <a:rPr lang="en-GB" sz="3600" dirty="0">
                <a:solidFill>
                  <a:srgbClr val="ED1350"/>
                </a:solidFill>
                <a:latin typeface="+mj-lt"/>
              </a:rPr>
              <a:t>in a new UN convention</a:t>
            </a:r>
          </a:p>
          <a:p>
            <a:pPr eaLnBrk="1" hangingPunct="1">
              <a:lnSpc>
                <a:spcPts val="3507"/>
              </a:lnSpc>
              <a:spcAft>
                <a:spcPct val="0"/>
              </a:spcAft>
            </a:pPr>
            <a:endParaRPr lang="en-GB" sz="1400" dirty="0">
              <a:solidFill>
                <a:srgbClr val="ED1350"/>
              </a:solidFill>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38136299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170441" y="900510"/>
            <a:ext cx="8809910" cy="5985635"/>
          </a:xfrm>
        </p:spPr>
        <p:txBody>
          <a:bodyPr>
            <a:normAutofit/>
          </a:bodyPr>
          <a:lstStyle/>
          <a:p>
            <a:pPr marL="742950" indent="-742950">
              <a:spcBef>
                <a:spcPts val="0"/>
              </a:spcBef>
              <a:buFont typeface="+mj-lt"/>
              <a:buAutoNum type="arabicPeriod"/>
              <a:defRPr/>
            </a:pPr>
            <a:r>
              <a:rPr lang="en-GB" sz="3400" dirty="0">
                <a:solidFill>
                  <a:srgbClr val="800000"/>
                </a:solidFill>
              </a:rPr>
              <a:t>Human rights are critical for older people’s social inclusion</a:t>
            </a:r>
          </a:p>
          <a:p>
            <a:pPr marL="742950" indent="-742950">
              <a:spcBef>
                <a:spcPts val="0"/>
              </a:spcBef>
              <a:buFont typeface="+mj-lt"/>
              <a:buAutoNum type="arabicPeriod"/>
              <a:defRPr/>
            </a:pPr>
            <a:endParaRPr lang="en-GB" sz="3400" dirty="0">
              <a:solidFill>
                <a:srgbClr val="800000"/>
              </a:solidFill>
            </a:endParaRPr>
          </a:p>
          <a:p>
            <a:pPr marL="742950" indent="-742950">
              <a:spcBef>
                <a:spcPts val="0"/>
              </a:spcBef>
              <a:buFont typeface="+mj-lt"/>
              <a:buAutoNum type="arabicPeriod"/>
              <a:defRPr/>
            </a:pPr>
            <a:r>
              <a:rPr lang="en-GB" sz="3400" dirty="0">
                <a:solidFill>
                  <a:srgbClr val="800000"/>
                </a:solidFill>
              </a:rPr>
              <a:t>Purpose of human rights: Not just to survive but to fully participate in society </a:t>
            </a:r>
          </a:p>
          <a:p>
            <a:pPr marL="742950" indent="-742950">
              <a:spcBef>
                <a:spcPts val="0"/>
              </a:spcBef>
              <a:buFont typeface="+mj-lt"/>
              <a:buAutoNum type="arabicPeriod"/>
              <a:defRPr/>
            </a:pPr>
            <a:endParaRPr lang="en-GB" sz="3400" dirty="0">
              <a:solidFill>
                <a:srgbClr val="800000"/>
              </a:solidFill>
            </a:endParaRPr>
          </a:p>
          <a:p>
            <a:pPr marL="742950" indent="-742950">
              <a:spcBef>
                <a:spcPts val="0"/>
              </a:spcBef>
              <a:buFont typeface="+mj-lt"/>
              <a:buAutoNum type="arabicPeriod"/>
              <a:defRPr/>
            </a:pPr>
            <a:r>
              <a:rPr lang="en-GB" sz="3400" dirty="0">
                <a:solidFill>
                  <a:srgbClr val="800000"/>
                </a:solidFill>
              </a:rPr>
              <a:t>Older people’s rights need to be set out in a new UN convention on the rights of older people</a:t>
            </a:r>
          </a:p>
        </p:txBody>
      </p:sp>
      <p:pic>
        <p:nvPicPr>
          <p:cNvPr id="307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567247" y="3424682"/>
            <a:ext cx="8149" cy="8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pic>
      <p:sp>
        <p:nvSpPr>
          <p:cNvPr id="21508" name="TextBox 1"/>
          <p:cNvSpPr txBox="1">
            <a:spLocks noChangeArrowheads="1"/>
          </p:cNvSpPr>
          <p:nvPr/>
        </p:nvSpPr>
        <p:spPr bwMode="auto">
          <a:xfrm>
            <a:off x="294706" y="210174"/>
            <a:ext cx="8559802" cy="90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0165" tIns="40083" rIns="80165" bIns="40083">
            <a:spAutoFit/>
          </a:bodyPr>
          <a:lstStyle>
            <a:lvl1pPr eaLnBrk="0" hangingPunct="0">
              <a:defRPr sz="2400">
                <a:solidFill>
                  <a:srgbClr val="BB0F18"/>
                </a:solidFill>
                <a:latin typeface="Verdana" charset="0"/>
                <a:ea typeface="ＭＳ Ｐゴシック" charset="0"/>
                <a:cs typeface="ＭＳ Ｐゴシック" charset="0"/>
              </a:defRPr>
            </a:lvl1pPr>
            <a:lvl2pPr marL="742950" indent="-285750" eaLnBrk="0" hangingPunct="0">
              <a:defRPr sz="2400">
                <a:solidFill>
                  <a:srgbClr val="BB0F18"/>
                </a:solidFill>
                <a:latin typeface="Verdana" charset="0"/>
                <a:ea typeface="ＭＳ Ｐゴシック" charset="0"/>
              </a:defRPr>
            </a:lvl2pPr>
            <a:lvl3pPr marL="1143000" indent="-228600" eaLnBrk="0" hangingPunct="0">
              <a:defRPr sz="2400">
                <a:solidFill>
                  <a:srgbClr val="BB0F18"/>
                </a:solidFill>
                <a:latin typeface="Verdana" charset="0"/>
                <a:ea typeface="ＭＳ Ｐゴシック" charset="0"/>
              </a:defRPr>
            </a:lvl3pPr>
            <a:lvl4pPr marL="1600200" indent="-228600" eaLnBrk="0" hangingPunct="0">
              <a:defRPr sz="2400">
                <a:solidFill>
                  <a:srgbClr val="BB0F18"/>
                </a:solidFill>
                <a:latin typeface="Verdana" charset="0"/>
                <a:ea typeface="ＭＳ Ｐゴシック" charset="0"/>
              </a:defRPr>
            </a:lvl4pPr>
            <a:lvl5pPr marL="2057400" indent="-228600" eaLnBrk="0" hangingPunct="0">
              <a:defRPr sz="2400">
                <a:solidFill>
                  <a:srgbClr val="BB0F18"/>
                </a:solidFill>
                <a:latin typeface="Verdana" charset="0"/>
                <a:ea typeface="ＭＳ Ｐゴシック" charset="0"/>
              </a:defRPr>
            </a:lvl5pPr>
            <a:lvl6pPr marL="25146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6pPr>
            <a:lvl7pPr marL="29718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7pPr>
            <a:lvl8pPr marL="34290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8pPr>
            <a:lvl9pPr marL="3886200" indent="-228600" eaLnBrk="0" fontAlgn="base" hangingPunct="0">
              <a:lnSpc>
                <a:spcPts val="3188"/>
              </a:lnSpc>
              <a:spcBef>
                <a:spcPct val="0"/>
              </a:spcBef>
              <a:spcAft>
                <a:spcPts val="1400"/>
              </a:spcAft>
              <a:buClr>
                <a:srgbClr val="70BD1E"/>
              </a:buClr>
              <a:buSzPct val="90000"/>
              <a:buFont typeface="Zapf Dingbats" charset="0"/>
              <a:defRPr sz="2400">
                <a:solidFill>
                  <a:srgbClr val="BB0F18"/>
                </a:solidFill>
                <a:latin typeface="Verdana" charset="0"/>
                <a:ea typeface="ＭＳ Ｐゴシック" charset="0"/>
              </a:defRPr>
            </a:lvl9pPr>
          </a:lstStyle>
          <a:p>
            <a:pPr eaLnBrk="1" hangingPunct="1">
              <a:lnSpc>
                <a:spcPts val="3507"/>
              </a:lnSpc>
              <a:spcAft>
                <a:spcPct val="0"/>
              </a:spcAft>
            </a:pPr>
            <a:r>
              <a:rPr lang="en-GB" sz="3600" dirty="0">
                <a:solidFill>
                  <a:srgbClr val="ED1350"/>
                </a:solidFill>
                <a:latin typeface="+mj-lt"/>
              </a:rPr>
              <a:t>Conclusions</a:t>
            </a:r>
          </a:p>
          <a:p>
            <a:pPr eaLnBrk="1" hangingPunct="1">
              <a:lnSpc>
                <a:spcPts val="3507"/>
              </a:lnSpc>
              <a:spcAft>
                <a:spcPct val="0"/>
              </a:spcAft>
            </a:pPr>
            <a:r>
              <a:rPr lang="en-GB" sz="1400" dirty="0">
                <a:solidFill>
                  <a:srgbClr val="ED1350"/>
                </a:solidFill>
              </a:rPr>
              <a:t> </a:t>
            </a:r>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599144" y="150149"/>
            <a:ext cx="1255364" cy="698369"/>
          </a:xfrm>
          <a:prstGeom prst="rect">
            <a:avLst/>
          </a:prstGeom>
        </p:spPr>
      </p:pic>
    </p:spTree>
    <p:extLst>
      <p:ext uri="{BB962C8B-B14F-4D97-AF65-F5344CB8AC3E}">
        <p14:creationId xmlns:p14="http://schemas.microsoft.com/office/powerpoint/2010/main" xmlns="" val="24759275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157</TotalTime>
  <Words>474</Words>
  <Application>Microsoft Office PowerPoint</Application>
  <PresentationFormat>On-screen Show (4:3)</PresentationFormat>
  <Paragraphs>148</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Sleap</dc:creator>
  <cp:lastModifiedBy>Natasa</cp:lastModifiedBy>
  <cp:revision>20</cp:revision>
  <cp:lastPrinted>2018-12-07T13:58:22Z</cp:lastPrinted>
  <dcterms:created xsi:type="dcterms:W3CDTF">2017-08-10T13:51:38Z</dcterms:created>
  <dcterms:modified xsi:type="dcterms:W3CDTF">2018-12-11T12:53:58Z</dcterms:modified>
</cp:coreProperties>
</file>