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87" r:id="rId2"/>
    <p:sldId id="313" r:id="rId3"/>
    <p:sldId id="314" r:id="rId4"/>
    <p:sldId id="309" r:id="rId5"/>
    <p:sldId id="267" r:id="rId6"/>
    <p:sldId id="311" r:id="rId7"/>
    <p:sldId id="315" r:id="rId8"/>
    <p:sldId id="316" r:id="rId9"/>
    <p:sldId id="317" r:id="rId10"/>
    <p:sldId id="318" r:id="rId11"/>
    <p:sldId id="319" r:id="rId12"/>
    <p:sldId id="320" r:id="rId13"/>
    <p:sldId id="321" r:id="rId14"/>
    <p:sldId id="266" r:id="rId15"/>
    <p:sldId id="307" r:id="rId16"/>
    <p:sldId id="304" r:id="rId17"/>
    <p:sldId id="308" r:id="rId18"/>
    <p:sldId id="324" r:id="rId19"/>
    <p:sldId id="323" r:id="rId20"/>
    <p:sldId id="322"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4" tIns="46586" rIns="93174" bIns="46586"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4" tIns="46586" rIns="93174" bIns="46586" rtlCol="0"/>
          <a:lstStyle>
            <a:lvl1pPr algn="r">
              <a:defRPr sz="1200"/>
            </a:lvl1pPr>
          </a:lstStyle>
          <a:p>
            <a:fld id="{81C68D31-6FA8-4FCA-830A-96A674FD213F}" type="datetimeFigureOut">
              <a:rPr lang="en-US" smtClean="0"/>
              <a:t>10/12/2018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4" tIns="46586" rIns="93174" bIns="46586" rtlCol="0" anchor="ctr"/>
          <a:lstStyle/>
          <a:p>
            <a:endParaRPr lang="en-US"/>
          </a:p>
        </p:txBody>
      </p:sp>
      <p:sp>
        <p:nvSpPr>
          <p:cNvPr id="5" name="Notes Placeholder 4"/>
          <p:cNvSpPr>
            <a:spLocks noGrp="1"/>
          </p:cNvSpPr>
          <p:nvPr>
            <p:ph type="body" sz="quarter" idx="3"/>
          </p:nvPr>
        </p:nvSpPr>
        <p:spPr>
          <a:xfrm>
            <a:off x="701040" y="4473893"/>
            <a:ext cx="5608320" cy="3660457"/>
          </a:xfrm>
          <a:prstGeom prst="rect">
            <a:avLst/>
          </a:prstGeom>
        </p:spPr>
        <p:txBody>
          <a:bodyPr vert="horz" lIns="93174" tIns="46586" rIns="93174" bIns="4658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4" tIns="46586" rIns="93174" bIns="46586"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4" tIns="46586" rIns="93174" bIns="46586" rtlCol="0" anchor="b"/>
          <a:lstStyle>
            <a:lvl1pPr algn="r">
              <a:defRPr sz="1200"/>
            </a:lvl1pPr>
          </a:lstStyle>
          <a:p>
            <a:fld id="{21F9000A-FABC-4F0B-8B05-8AC458DA28EC}" type="slidenum">
              <a:rPr lang="en-US" smtClean="0"/>
              <a:t>‹#›</a:t>
            </a:fld>
            <a:endParaRPr lang="en-US"/>
          </a:p>
        </p:txBody>
      </p:sp>
    </p:spTree>
    <p:extLst>
      <p:ext uri="{BB962C8B-B14F-4D97-AF65-F5344CB8AC3E}">
        <p14:creationId xmlns:p14="http://schemas.microsoft.com/office/powerpoint/2010/main" val="2926359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C8BCC16-CBB3-40B5-886C-37C9B6F5F548}" type="datetimeFigureOut">
              <a:rPr lang="en-GB" smtClean="0">
                <a:solidFill>
                  <a:prstClr val="black">
                    <a:tint val="75000"/>
                  </a:prstClr>
                </a:solidFill>
              </a:rPr>
              <a:pPr/>
              <a:t>10/12/2018</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B6EC76A-9B65-4AF0-8E2C-295C157767A0}"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576071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06852"/>
          </a:xfrm>
        </p:spPr>
        <p:txBody>
          <a:bodyPr>
            <a:normAutofit/>
          </a:bodyPr>
          <a:lstStyle>
            <a:lvl1pPr>
              <a:defRPr sz="3600" b="1">
                <a:solidFill>
                  <a:srgbClr val="ED1350"/>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buClr>
                <a:srgbClr val="F25821"/>
              </a:buClr>
              <a:defRPr>
                <a:latin typeface="Verdana" panose="020B0604030504040204" pitchFamily="34" charset="0"/>
                <a:ea typeface="Verdana" panose="020B0604030504040204" pitchFamily="34" charset="0"/>
                <a:cs typeface="Verdana" panose="020B0604030504040204" pitchFamily="34" charset="0"/>
              </a:defRPr>
            </a:lvl1pPr>
            <a:lvl2pPr>
              <a:buClr>
                <a:srgbClr val="F25821"/>
              </a:buCl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AC8BCC16-CBB3-40B5-886C-37C9B6F5F548}" type="datetimeFigureOut">
              <a:rPr lang="en-GB" smtClean="0">
                <a:solidFill>
                  <a:prstClr val="black">
                    <a:tint val="75000"/>
                  </a:prstClr>
                </a:solidFill>
              </a:rPr>
              <a:pPr/>
              <a:t>10/12/2018</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B6EC76A-9B65-4AF0-8E2C-295C157767A0}" type="slidenum">
              <a:rPr lang="en-GB" smtClean="0">
                <a:solidFill>
                  <a:prstClr val="black">
                    <a:tint val="75000"/>
                  </a:prstClr>
                </a:solidFill>
              </a:rPr>
              <a:pPr/>
              <a:t>‹#›</a:t>
            </a:fld>
            <a:endParaRPr lang="en-GB" dirty="0">
              <a:solidFill>
                <a:prstClr val="black">
                  <a:tint val="75000"/>
                </a:prstClr>
              </a:solidFill>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78467" y="352023"/>
            <a:ext cx="1468921" cy="808466"/>
          </a:xfrm>
          <a:prstGeom prst="rect">
            <a:avLst/>
          </a:prstGeom>
        </p:spPr>
      </p:pic>
    </p:spTree>
    <p:extLst>
      <p:ext uri="{BB962C8B-B14F-4D97-AF65-F5344CB8AC3E}">
        <p14:creationId xmlns:p14="http://schemas.microsoft.com/office/powerpoint/2010/main" val="3897789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C8BCC16-CBB3-40B5-886C-37C9B6F5F548}" type="datetimeFigureOut">
              <a:rPr lang="en-GB" smtClean="0">
                <a:solidFill>
                  <a:prstClr val="black">
                    <a:tint val="75000"/>
                  </a:prstClr>
                </a:solidFill>
              </a:rPr>
              <a:pPr/>
              <a:t>10/12/2018</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B6EC76A-9B65-4AF0-8E2C-295C157767A0}"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158575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C8BCC16-CBB3-40B5-886C-37C9B6F5F548}" type="datetimeFigureOut">
              <a:rPr lang="en-GB" smtClean="0">
                <a:solidFill>
                  <a:prstClr val="black">
                    <a:tint val="75000"/>
                  </a:prstClr>
                </a:solidFill>
              </a:rPr>
              <a:pPr/>
              <a:t>10/12/2018</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B6EC76A-9B65-4AF0-8E2C-295C157767A0}"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357570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C8BCC16-CBB3-40B5-886C-37C9B6F5F548}" type="datetimeFigureOut">
              <a:rPr lang="en-GB" smtClean="0">
                <a:solidFill>
                  <a:prstClr val="black">
                    <a:tint val="75000"/>
                  </a:prstClr>
                </a:solidFill>
              </a:rPr>
              <a:pPr/>
              <a:t>10/12/2018</a:t>
            </a:fld>
            <a:endParaRPr lang="en-GB"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CB6EC76A-9B65-4AF0-8E2C-295C157767A0}"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521926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C8BCC16-CBB3-40B5-886C-37C9B6F5F548}" type="datetimeFigureOut">
              <a:rPr lang="en-GB" smtClean="0">
                <a:solidFill>
                  <a:prstClr val="black">
                    <a:tint val="75000"/>
                  </a:prstClr>
                </a:solidFill>
              </a:rPr>
              <a:pPr/>
              <a:t>10/12/2018</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CB6EC76A-9B65-4AF0-8E2C-295C157767A0}"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241585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8BCC16-CBB3-40B5-886C-37C9B6F5F548}" type="datetimeFigureOut">
              <a:rPr lang="en-GB" smtClean="0">
                <a:solidFill>
                  <a:prstClr val="black">
                    <a:tint val="75000"/>
                  </a:prstClr>
                </a:solidFill>
              </a:rPr>
              <a:pPr/>
              <a:t>10/12/2018</a:t>
            </a:fld>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CB6EC76A-9B65-4AF0-8E2C-295C157767A0}"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557390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8BCC16-CBB3-40B5-886C-37C9B6F5F548}" type="datetimeFigureOut">
              <a:rPr lang="en-GB" smtClean="0">
                <a:solidFill>
                  <a:prstClr val="black">
                    <a:tint val="75000"/>
                  </a:prstClr>
                </a:solidFill>
              </a:rPr>
              <a:pPr/>
              <a:t>10/12/2018</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B6EC76A-9B65-4AF0-8E2C-295C157767A0}"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695250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8BCC16-CBB3-40B5-886C-37C9B6F5F548}" type="datetimeFigureOut">
              <a:rPr lang="en-GB" smtClean="0">
                <a:solidFill>
                  <a:prstClr val="black">
                    <a:tint val="75000"/>
                  </a:prstClr>
                </a:solidFill>
              </a:rPr>
              <a:pPr/>
              <a:t>10/12/2018</a:t>
            </a:fld>
            <a:endParaRPr lang="en-GB"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GB"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B6EC76A-9B65-4AF0-8E2C-295C157767A0}"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041965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C8BCC16-CBB3-40B5-886C-37C9B6F5F548}" type="datetimeFigureOut">
              <a:rPr lang="en-GB" smtClean="0">
                <a:solidFill>
                  <a:prstClr val="black">
                    <a:tint val="75000"/>
                  </a:prstClr>
                </a:solidFill>
              </a:rPr>
              <a:pPr/>
              <a:t>10/12/2018</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B6EC76A-9B65-4AF0-8E2C-295C157767A0}"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973971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C8BCC16-CBB3-40B5-886C-37C9B6F5F548}" type="datetimeFigureOut">
              <a:rPr lang="en-GB" smtClean="0">
                <a:solidFill>
                  <a:prstClr val="black">
                    <a:tint val="75000"/>
                  </a:prstClr>
                </a:solidFill>
              </a:rPr>
              <a:pPr/>
              <a:t>10/12/2018</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B6EC76A-9B65-4AF0-8E2C-295C157767A0}"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106799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83261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622738"/>
            <a:ext cx="10515600" cy="455422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8BCC16-CBB3-40B5-886C-37C9B6F5F548}" type="datetimeFigureOut">
              <a:rPr lang="en-GB" smtClean="0">
                <a:solidFill>
                  <a:prstClr val="black">
                    <a:tint val="75000"/>
                  </a:prstClr>
                </a:solidFill>
              </a:rPr>
              <a:pPr/>
              <a:t>10/12/2018</a:t>
            </a:fld>
            <a:endParaRPr lang="en-GB"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6EC76A-9B65-4AF0-8E2C-295C157767A0}"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4532771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Clr>
          <a:srgbClr val="F25821"/>
        </a:buClr>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Clr>
          <a:srgbClr val="F25821"/>
        </a:buClr>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Clr>
          <a:srgbClr val="F25821"/>
        </a:buClr>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Clr>
          <a:srgbClr val="F25821"/>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Clr>
          <a:srgbClr val="F25821"/>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580" y="365126"/>
            <a:ext cx="10671220" cy="1141702"/>
          </a:xfrm>
        </p:spPr>
        <p:txBody>
          <a:bodyPr>
            <a:normAutofit/>
          </a:bodyPr>
          <a:lstStyle/>
          <a:p>
            <a:r>
              <a:rPr lang="en-US" sz="2400" dirty="0" smtClean="0">
                <a:solidFill>
                  <a:srgbClr val="FF0000"/>
                </a:solidFill>
              </a:rPr>
              <a:t/>
            </a:r>
            <a:br>
              <a:rPr lang="en-US" sz="2400" dirty="0" smtClean="0">
                <a:solidFill>
                  <a:srgbClr val="FF0000"/>
                </a:solidFill>
              </a:rPr>
            </a:br>
            <a:r>
              <a:rPr lang="en-US" sz="2400" dirty="0" smtClean="0">
                <a:solidFill>
                  <a:srgbClr val="FF0000"/>
                </a:solidFill>
              </a:rPr>
              <a:t/>
            </a:r>
            <a:br>
              <a:rPr lang="en-US" sz="2400" dirty="0" smtClean="0">
                <a:solidFill>
                  <a:srgbClr val="FF0000"/>
                </a:solidFill>
              </a:rPr>
            </a:br>
            <a:endParaRPr lang="en-US" sz="2400" dirty="0">
              <a:solidFill>
                <a:srgbClr val="FF0000"/>
              </a:solidFill>
            </a:endParaRPr>
          </a:p>
        </p:txBody>
      </p:sp>
      <p:sp>
        <p:nvSpPr>
          <p:cNvPr id="3" name="Content Placeholder 2"/>
          <p:cNvSpPr>
            <a:spLocks noGrp="1"/>
          </p:cNvSpPr>
          <p:nvPr>
            <p:ph idx="1"/>
          </p:nvPr>
        </p:nvSpPr>
        <p:spPr/>
        <p:txBody>
          <a:bodyPr>
            <a:normAutofit/>
          </a:bodyPr>
          <a:lstStyle/>
          <a:p>
            <a:pPr marL="0" indent="0">
              <a:buNone/>
            </a:pPr>
            <a:r>
              <a:rPr lang="en-GB" sz="3200" dirty="0" smtClean="0">
                <a:latin typeface="+mn-lt"/>
              </a:rPr>
              <a:t> </a:t>
            </a:r>
            <a:endParaRPr lang="en-US" sz="3200" dirty="0">
              <a:latin typeface="+mn-lt"/>
            </a:endParaRPr>
          </a:p>
        </p:txBody>
      </p:sp>
      <p:sp>
        <p:nvSpPr>
          <p:cNvPr id="4" name="Rectangle 3"/>
          <p:cNvSpPr/>
          <p:nvPr/>
        </p:nvSpPr>
        <p:spPr>
          <a:xfrm>
            <a:off x="1571223" y="721217"/>
            <a:ext cx="8010659" cy="4370427"/>
          </a:xfrm>
          <a:prstGeom prst="rect">
            <a:avLst/>
          </a:prstGeom>
        </p:spPr>
        <p:txBody>
          <a:bodyPr wrap="square">
            <a:spAutoFit/>
          </a:bodyPr>
          <a:lstStyle/>
          <a:p>
            <a:pPr lvl="0" algn="ctr"/>
            <a:r>
              <a:rPr lang="en-US" sz="3200" b="1" dirty="0">
                <a:solidFill>
                  <a:srgbClr val="FF0066"/>
                </a:solidFill>
              </a:rPr>
              <a:t>Taking Action On Social Inclusion Of Older People</a:t>
            </a:r>
          </a:p>
          <a:p>
            <a:pPr lvl="0" algn="ctr"/>
            <a:endParaRPr lang="en-US" sz="4800" b="1" dirty="0">
              <a:solidFill>
                <a:prstClr val="black"/>
              </a:solidFill>
            </a:endParaRPr>
          </a:p>
          <a:p>
            <a:pPr lvl="0" algn="ctr"/>
            <a:r>
              <a:rPr lang="en-US" sz="3200" b="1" dirty="0" smtClean="0">
                <a:solidFill>
                  <a:prstClr val="black"/>
                </a:solidFill>
              </a:rPr>
              <a:t>Networking and the importance of networks in advocating for better quality of life of older people</a:t>
            </a:r>
            <a:endParaRPr lang="en-US" sz="3200" b="1" dirty="0">
              <a:solidFill>
                <a:prstClr val="black"/>
              </a:solidFill>
            </a:endParaRPr>
          </a:p>
          <a:p>
            <a:pPr lvl="0" algn="ctr"/>
            <a:endParaRPr lang="en-US" b="1" dirty="0">
              <a:solidFill>
                <a:prstClr val="black"/>
              </a:solidFill>
            </a:endParaRPr>
          </a:p>
          <a:p>
            <a:pPr lvl="0" algn="ctr"/>
            <a:endParaRPr lang="en-US" dirty="0">
              <a:solidFill>
                <a:prstClr val="black"/>
              </a:solidFill>
            </a:endParaRPr>
          </a:p>
          <a:p>
            <a:pPr lvl="0" algn="ctr"/>
            <a:r>
              <a:rPr lang="en-US" dirty="0">
                <a:solidFill>
                  <a:prstClr val="black"/>
                </a:solidFill>
              </a:rPr>
              <a:t>Belgrade, Serbia</a:t>
            </a:r>
          </a:p>
          <a:p>
            <a:pPr lvl="0" algn="ctr"/>
            <a:r>
              <a:rPr lang="en-US" sz="1600" dirty="0" smtClean="0">
                <a:solidFill>
                  <a:prstClr val="black"/>
                </a:solidFill>
              </a:rPr>
              <a:t>11- 12 </a:t>
            </a:r>
            <a:r>
              <a:rPr lang="en-US" sz="1600" dirty="0">
                <a:solidFill>
                  <a:prstClr val="black"/>
                </a:solidFill>
              </a:rPr>
              <a:t>December </a:t>
            </a:r>
            <a:r>
              <a:rPr lang="en-US" sz="1600" dirty="0" smtClean="0">
                <a:solidFill>
                  <a:prstClr val="black"/>
                </a:solidFill>
              </a:rPr>
              <a:t>2018</a:t>
            </a:r>
            <a:endParaRPr lang="en-US" sz="1600" dirty="0">
              <a:solidFill>
                <a:prstClr val="black"/>
              </a:solidFill>
            </a:endParaRPr>
          </a:p>
        </p:txBody>
      </p:sp>
    </p:spTree>
    <p:extLst>
      <p:ext uri="{BB962C8B-B14F-4D97-AF65-F5344CB8AC3E}">
        <p14:creationId xmlns:p14="http://schemas.microsoft.com/office/powerpoint/2010/main" val="1799131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580" y="365125"/>
            <a:ext cx="10671220" cy="4786423"/>
          </a:xfrm>
        </p:spPr>
        <p:txBody>
          <a:bodyPr>
            <a:normAutofit/>
          </a:bodyPr>
          <a:lstStyle/>
          <a:p>
            <a:pPr algn="ctr"/>
            <a:r>
              <a:rPr lang="en-US" sz="2400" dirty="0" smtClean="0">
                <a:solidFill>
                  <a:srgbClr val="FF0000"/>
                </a:solidFill>
              </a:rPr>
              <a:t/>
            </a:r>
            <a:br>
              <a:rPr lang="en-US" sz="2400" dirty="0" smtClean="0">
                <a:solidFill>
                  <a:srgbClr val="FF0000"/>
                </a:solidFill>
              </a:rPr>
            </a:br>
            <a:r>
              <a:rPr lang="en-US" sz="4800" dirty="0" smtClean="0">
                <a:solidFill>
                  <a:srgbClr val="FF0000"/>
                </a:solidFill>
              </a:rPr>
              <a:t>HELPAGE GLOBAL NETWORK</a:t>
            </a:r>
            <a:r>
              <a:rPr lang="en-US" sz="2400" dirty="0" smtClean="0">
                <a:solidFill>
                  <a:srgbClr val="FF0000"/>
                </a:solidFill>
              </a:rPr>
              <a:t/>
            </a:r>
            <a:br>
              <a:rPr lang="en-US" sz="2400" dirty="0" smtClean="0">
                <a:solidFill>
                  <a:srgbClr val="FF0000"/>
                </a:solidFill>
              </a:rPr>
            </a:br>
            <a:endParaRPr lang="en-US" sz="2400" dirty="0">
              <a:solidFill>
                <a:srgbClr val="FF0000"/>
              </a:solidFill>
            </a:endParaRPr>
          </a:p>
        </p:txBody>
      </p:sp>
      <p:sp>
        <p:nvSpPr>
          <p:cNvPr id="3" name="Content Placeholder 2"/>
          <p:cNvSpPr>
            <a:spLocks noGrp="1"/>
          </p:cNvSpPr>
          <p:nvPr>
            <p:ph idx="1"/>
          </p:nvPr>
        </p:nvSpPr>
        <p:spPr>
          <a:xfrm>
            <a:off x="838200" y="2395469"/>
            <a:ext cx="10515600" cy="115911"/>
          </a:xfrm>
        </p:spPr>
        <p:txBody>
          <a:bodyPr>
            <a:normAutofit fontScale="25000" lnSpcReduction="20000"/>
          </a:bodyPr>
          <a:lstStyle/>
          <a:p>
            <a:pPr marL="0" indent="0">
              <a:buNone/>
            </a:pPr>
            <a:r>
              <a:rPr lang="en-GB" sz="3200" dirty="0" smtClean="0">
                <a:latin typeface="+mn-lt"/>
              </a:rPr>
              <a:t> </a:t>
            </a:r>
            <a:endParaRPr lang="en-US" sz="3200" dirty="0">
              <a:latin typeface="+mn-lt"/>
            </a:endParaRPr>
          </a:p>
        </p:txBody>
      </p:sp>
    </p:spTree>
    <p:extLst>
      <p:ext uri="{BB962C8B-B14F-4D97-AF65-F5344CB8AC3E}">
        <p14:creationId xmlns:p14="http://schemas.microsoft.com/office/powerpoint/2010/main" val="120158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580" y="365125"/>
            <a:ext cx="10671220" cy="4786423"/>
          </a:xfrm>
        </p:spPr>
        <p:txBody>
          <a:bodyPr>
            <a:normAutofit/>
          </a:bodyPr>
          <a:lstStyle/>
          <a:p>
            <a:pPr algn="ctr"/>
            <a:r>
              <a:rPr lang="en-US" sz="4400" dirty="0" smtClean="0">
                <a:solidFill>
                  <a:srgbClr val="FF0000"/>
                </a:solidFill>
              </a:rPr>
              <a:t/>
            </a:r>
            <a:br>
              <a:rPr lang="en-US" sz="4400" dirty="0" smtClean="0">
                <a:solidFill>
                  <a:srgbClr val="FF0000"/>
                </a:solidFill>
              </a:rPr>
            </a:br>
            <a:r>
              <a:rPr lang="en-US" sz="4400" dirty="0" smtClean="0">
                <a:solidFill>
                  <a:srgbClr val="FF0000"/>
                </a:solidFill>
              </a:rPr>
              <a:t>TOGETHER WE ARE STRONGER</a:t>
            </a:r>
            <a:r>
              <a:rPr lang="en-US" sz="4400" dirty="0" smtClean="0">
                <a:solidFill>
                  <a:srgbClr val="FF0000"/>
                </a:solidFill>
              </a:rPr>
              <a:t/>
            </a:r>
            <a:br>
              <a:rPr lang="en-US" sz="4400" dirty="0" smtClean="0">
                <a:solidFill>
                  <a:srgbClr val="FF0000"/>
                </a:solidFill>
              </a:rPr>
            </a:br>
            <a:endParaRPr lang="en-US" sz="4400" dirty="0">
              <a:solidFill>
                <a:srgbClr val="FF0000"/>
              </a:solidFill>
            </a:endParaRPr>
          </a:p>
        </p:txBody>
      </p:sp>
      <p:sp>
        <p:nvSpPr>
          <p:cNvPr id="3" name="Content Placeholder 2"/>
          <p:cNvSpPr>
            <a:spLocks noGrp="1"/>
          </p:cNvSpPr>
          <p:nvPr>
            <p:ph idx="1"/>
          </p:nvPr>
        </p:nvSpPr>
        <p:spPr>
          <a:xfrm>
            <a:off x="838200" y="2395469"/>
            <a:ext cx="10515600" cy="115911"/>
          </a:xfrm>
        </p:spPr>
        <p:txBody>
          <a:bodyPr>
            <a:normAutofit fontScale="25000" lnSpcReduction="20000"/>
          </a:bodyPr>
          <a:lstStyle/>
          <a:p>
            <a:pPr marL="0" indent="0">
              <a:buNone/>
            </a:pPr>
            <a:r>
              <a:rPr lang="en-GB" sz="3200" dirty="0" smtClean="0">
                <a:latin typeface="+mn-lt"/>
              </a:rPr>
              <a:t> </a:t>
            </a:r>
            <a:endParaRPr lang="en-US" sz="3200" dirty="0">
              <a:latin typeface="+mn-lt"/>
            </a:endParaRPr>
          </a:p>
        </p:txBody>
      </p:sp>
    </p:spTree>
    <p:extLst>
      <p:ext uri="{BB962C8B-B14F-4D97-AF65-F5344CB8AC3E}">
        <p14:creationId xmlns:p14="http://schemas.microsoft.com/office/powerpoint/2010/main" val="2746866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365126"/>
            <a:ext cx="4267855" cy="6166279"/>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8131" y="470025"/>
            <a:ext cx="4210966" cy="5956479"/>
          </a:xfrm>
          <a:prstGeom prst="rect">
            <a:avLst/>
          </a:prstGeom>
        </p:spPr>
      </p:pic>
    </p:spTree>
    <p:extLst>
      <p:ext uri="{BB962C8B-B14F-4D97-AF65-F5344CB8AC3E}">
        <p14:creationId xmlns:p14="http://schemas.microsoft.com/office/powerpoint/2010/main" val="2369757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HelpAge Global Network</a:t>
            </a: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1537104"/>
            <a:ext cx="3219855" cy="4554538"/>
          </a:xfr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8055" y="1171978"/>
            <a:ext cx="4019765" cy="5686022"/>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0150" y="0"/>
            <a:ext cx="4848301" cy="6858000"/>
          </a:xfrm>
          <a:prstGeom prst="rect">
            <a:avLst/>
          </a:prstGeom>
        </p:spPr>
      </p:pic>
    </p:spTree>
    <p:extLst>
      <p:ext uri="{BB962C8B-B14F-4D97-AF65-F5344CB8AC3E}">
        <p14:creationId xmlns:p14="http://schemas.microsoft.com/office/powerpoint/2010/main" val="3564293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OUR VISION</a:t>
            </a:r>
            <a:endParaRPr lang="en-US" sz="2400" dirty="0"/>
          </a:p>
        </p:txBody>
      </p:sp>
      <p:sp>
        <p:nvSpPr>
          <p:cNvPr id="3" name="Content Placeholder 2"/>
          <p:cNvSpPr>
            <a:spLocks noGrp="1"/>
          </p:cNvSpPr>
          <p:nvPr>
            <p:ph idx="1"/>
          </p:nvPr>
        </p:nvSpPr>
        <p:spPr/>
        <p:txBody>
          <a:bodyPr>
            <a:normAutofit fontScale="62500" lnSpcReduction="20000"/>
          </a:bodyPr>
          <a:lstStyle/>
          <a:p>
            <a:pPr marL="0" indent="0">
              <a:buNone/>
            </a:pPr>
            <a:endParaRPr lang="en-US" sz="3200" dirty="0" smtClean="0"/>
          </a:p>
          <a:p>
            <a:pPr marL="0" indent="0" algn="just">
              <a:buNone/>
            </a:pPr>
            <a:r>
              <a:rPr lang="en-US" sz="3200" dirty="0" smtClean="0">
                <a:latin typeface="+mn-lt"/>
              </a:rPr>
              <a:t>The </a:t>
            </a:r>
            <a:r>
              <a:rPr lang="en-US" sz="3200" dirty="0">
                <a:latin typeface="+mn-lt"/>
              </a:rPr>
              <a:t>HelpAge global network is a worldwide partnership working with and for older people globally, with a special focus on low and middle-income countries. </a:t>
            </a:r>
            <a:endParaRPr lang="en-US" sz="3200" dirty="0" smtClean="0">
              <a:latin typeface="+mn-lt"/>
            </a:endParaRPr>
          </a:p>
          <a:p>
            <a:pPr marL="0" indent="0" algn="just">
              <a:buNone/>
            </a:pPr>
            <a:r>
              <a:rPr lang="en-US" sz="3200" dirty="0" smtClean="0">
                <a:latin typeface="+mn-lt"/>
              </a:rPr>
              <a:t>Our </a:t>
            </a:r>
            <a:r>
              <a:rPr lang="en-US" sz="3200" dirty="0">
                <a:latin typeface="+mn-lt"/>
              </a:rPr>
              <a:t>mission is to promote the wellbeing and inclusion of older women and men, and reduce poverty and discrimination in later life. </a:t>
            </a:r>
            <a:endParaRPr lang="en-US" sz="3200" dirty="0" smtClean="0">
              <a:latin typeface="+mn-lt"/>
            </a:endParaRPr>
          </a:p>
          <a:p>
            <a:pPr marL="0" indent="0" algn="just">
              <a:buNone/>
            </a:pPr>
            <a:r>
              <a:rPr lang="en-US" sz="3200" dirty="0" smtClean="0">
                <a:latin typeface="+mn-lt"/>
              </a:rPr>
              <a:t>From </a:t>
            </a:r>
            <a:r>
              <a:rPr lang="en-US" sz="3200" dirty="0">
                <a:latin typeface="+mn-lt"/>
              </a:rPr>
              <a:t>small grassroots groups to large international bodies, the network brings together more than </a:t>
            </a:r>
            <a:r>
              <a:rPr lang="en-US" sz="3200" dirty="0" smtClean="0">
                <a:latin typeface="+mn-lt"/>
              </a:rPr>
              <a:t>139 </a:t>
            </a:r>
            <a:r>
              <a:rPr lang="en-US" sz="3200" dirty="0" err="1">
                <a:latin typeface="+mn-lt"/>
              </a:rPr>
              <a:t>organisations</a:t>
            </a:r>
            <a:r>
              <a:rPr lang="en-US" sz="3200" dirty="0">
                <a:latin typeface="+mn-lt"/>
              </a:rPr>
              <a:t> across more than </a:t>
            </a:r>
            <a:r>
              <a:rPr lang="en-US" sz="3200" dirty="0" smtClean="0">
                <a:latin typeface="+mn-lt"/>
              </a:rPr>
              <a:t>83 </a:t>
            </a:r>
            <a:r>
              <a:rPr lang="en-US" sz="3200" dirty="0">
                <a:latin typeface="+mn-lt"/>
              </a:rPr>
              <a:t>countries. </a:t>
            </a:r>
          </a:p>
          <a:p>
            <a:pPr marL="0" indent="0" algn="just">
              <a:buNone/>
            </a:pPr>
            <a:r>
              <a:rPr lang="en-US" sz="3200" dirty="0" smtClean="0">
                <a:latin typeface="+mn-lt"/>
              </a:rPr>
              <a:t>We </a:t>
            </a:r>
            <a:r>
              <a:rPr lang="en-US" sz="3200" dirty="0">
                <a:latin typeface="+mn-lt"/>
              </a:rPr>
              <a:t>focus on a range of areas, including health and care, social protection, advocacy and humanitarian response. </a:t>
            </a:r>
            <a:endParaRPr lang="en-US" sz="3200" dirty="0" smtClean="0">
              <a:latin typeface="+mn-lt"/>
            </a:endParaRPr>
          </a:p>
          <a:p>
            <a:pPr marL="0" indent="0" algn="just">
              <a:buNone/>
            </a:pPr>
            <a:r>
              <a:rPr lang="en-US" sz="3200" dirty="0" smtClean="0">
                <a:latin typeface="+mn-lt"/>
              </a:rPr>
              <a:t>HelpAge </a:t>
            </a:r>
            <a:r>
              <a:rPr lang="en-US" sz="3200" dirty="0">
                <a:latin typeface="+mn-lt"/>
              </a:rPr>
              <a:t>International is the secretariat of the network and its role is to bring together like-minded </a:t>
            </a:r>
            <a:r>
              <a:rPr lang="en-US" sz="3200" dirty="0" err="1">
                <a:latin typeface="+mn-lt"/>
              </a:rPr>
              <a:t>organisations</a:t>
            </a:r>
            <a:r>
              <a:rPr lang="en-US" sz="3200" dirty="0">
                <a:latin typeface="+mn-lt"/>
              </a:rPr>
              <a:t> and support joint work. </a:t>
            </a:r>
            <a:endParaRPr lang="en-US" sz="3200" dirty="0" smtClean="0">
              <a:latin typeface="+mn-lt"/>
            </a:endParaRPr>
          </a:p>
          <a:p>
            <a:pPr marL="0" indent="0" algn="just">
              <a:buNone/>
            </a:pPr>
            <a:r>
              <a:rPr lang="en-US" sz="3200" dirty="0" smtClean="0">
                <a:latin typeface="+mn-lt"/>
              </a:rPr>
              <a:t>The </a:t>
            </a:r>
            <a:r>
              <a:rPr lang="en-US" sz="3200" dirty="0">
                <a:latin typeface="+mn-lt"/>
              </a:rPr>
              <a:t>secretariat facilitates collaboration and learning between members, strengthening and expanding the network and its influence around the world. </a:t>
            </a:r>
            <a:endParaRPr lang="en-US" sz="3200" dirty="0" smtClean="0">
              <a:latin typeface="+mn-lt"/>
            </a:endParaRPr>
          </a:p>
          <a:p>
            <a:pPr marL="0" indent="0" algn="just">
              <a:buNone/>
            </a:pPr>
            <a:r>
              <a:rPr lang="en-US" sz="3200" dirty="0" smtClean="0">
                <a:latin typeface="+mn-lt"/>
              </a:rPr>
              <a:t>Population </a:t>
            </a:r>
            <a:r>
              <a:rPr lang="en-US" sz="3200" dirty="0">
                <a:latin typeface="+mn-lt"/>
              </a:rPr>
              <a:t>ageing is transforming the world we live in. Together, we have a unique opportunity to drive this process and make sure all older people can lead dignified, healthy and secure lives.</a:t>
            </a:r>
            <a:endParaRPr lang="en-GB" sz="3200" dirty="0">
              <a:latin typeface="+mn-lt"/>
            </a:endParaRPr>
          </a:p>
        </p:txBody>
      </p:sp>
    </p:spTree>
    <p:extLst>
      <p:ext uri="{BB962C8B-B14F-4D97-AF65-F5344CB8AC3E}">
        <p14:creationId xmlns:p14="http://schemas.microsoft.com/office/powerpoint/2010/main" val="1076133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Membership benefits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sz="3200" b="1" dirty="0" smtClean="0">
                <a:solidFill>
                  <a:srgbClr val="FF0000"/>
                </a:solidFill>
              </a:rPr>
              <a:t>Enhance members’ impact</a:t>
            </a:r>
          </a:p>
          <a:p>
            <a:pPr marL="0" indent="0">
              <a:buNone/>
            </a:pPr>
            <a:r>
              <a:rPr lang="en-US" dirty="0" smtClean="0"/>
              <a:t>The network gives the members opportunities to work with other </a:t>
            </a:r>
            <a:r>
              <a:rPr lang="en-US" dirty="0" err="1" smtClean="0"/>
              <a:t>organisations</a:t>
            </a:r>
            <a:r>
              <a:rPr lang="en-US" dirty="0" smtClean="0"/>
              <a:t> and strengthen their capacity to implement </a:t>
            </a:r>
            <a:r>
              <a:rPr lang="en-US" dirty="0" err="1" smtClean="0"/>
              <a:t>programmes</a:t>
            </a:r>
            <a:r>
              <a:rPr lang="en-US" dirty="0" smtClean="0"/>
              <a:t>, influence policy at all levels and respond to humanitarian crises. We share technical expertise, resources and fundraising opportunities</a:t>
            </a:r>
            <a:r>
              <a:rPr lang="en-US" sz="3200" dirty="0" smtClean="0"/>
              <a:t>.</a:t>
            </a:r>
          </a:p>
          <a:p>
            <a:pPr marL="0" indent="0">
              <a:buNone/>
            </a:pPr>
            <a:endParaRPr lang="en-US" sz="3200" b="1" dirty="0" smtClean="0">
              <a:solidFill>
                <a:srgbClr val="FF0000"/>
              </a:solidFill>
            </a:endParaRPr>
          </a:p>
          <a:p>
            <a:pPr marL="0" indent="0">
              <a:buNone/>
            </a:pPr>
            <a:r>
              <a:rPr lang="en-US" sz="3200" b="1" dirty="0" smtClean="0">
                <a:solidFill>
                  <a:srgbClr val="FF0000"/>
                </a:solidFill>
              </a:rPr>
              <a:t>Raise members’ profile</a:t>
            </a:r>
          </a:p>
          <a:p>
            <a:pPr marL="0" indent="0">
              <a:buNone/>
            </a:pPr>
            <a:r>
              <a:rPr lang="en-US" sz="2600" dirty="0" smtClean="0"/>
              <a:t>We </a:t>
            </a:r>
            <a:r>
              <a:rPr lang="en-US" sz="2600" dirty="0"/>
              <a:t>can help </a:t>
            </a:r>
            <a:r>
              <a:rPr lang="en-US" sz="2600" dirty="0" smtClean="0"/>
              <a:t>members </a:t>
            </a:r>
            <a:r>
              <a:rPr lang="en-US" sz="2600" dirty="0"/>
              <a:t>increase </a:t>
            </a:r>
            <a:r>
              <a:rPr lang="en-US" sz="2600" dirty="0" smtClean="0"/>
              <a:t>their </a:t>
            </a:r>
            <a:r>
              <a:rPr lang="en-US" sz="2600" dirty="0"/>
              <a:t>influence by being part of a </a:t>
            </a:r>
            <a:r>
              <a:rPr lang="en-US" sz="2600" dirty="0" err="1"/>
              <a:t>recognised</a:t>
            </a:r>
            <a:r>
              <a:rPr lang="en-US" sz="2600" dirty="0"/>
              <a:t> global partnership. With the network’s unique understanding of ageing issues and its strong reputation, members have a powerful voice to influence policy and practice at all levels</a:t>
            </a:r>
            <a:r>
              <a:rPr lang="en-US" sz="3200" dirty="0"/>
              <a:t>.</a:t>
            </a:r>
            <a:endParaRPr lang="en-US" sz="3200" dirty="0" smtClean="0"/>
          </a:p>
        </p:txBody>
      </p:sp>
    </p:spTree>
    <p:extLst>
      <p:ext uri="{BB962C8B-B14F-4D97-AF65-F5344CB8AC3E}">
        <p14:creationId xmlns:p14="http://schemas.microsoft.com/office/powerpoint/2010/main" val="3330945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Membership benefits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sz="3200" b="1" dirty="0">
                <a:solidFill>
                  <a:srgbClr val="FF0000"/>
                </a:solidFill>
              </a:rPr>
              <a:t>Learn with others </a:t>
            </a:r>
            <a:endParaRPr lang="en-US" sz="3200" b="1" dirty="0" smtClean="0">
              <a:solidFill>
                <a:srgbClr val="FF0000"/>
              </a:solidFill>
            </a:endParaRPr>
          </a:p>
          <a:p>
            <a:pPr marL="0" indent="0">
              <a:buNone/>
            </a:pPr>
            <a:r>
              <a:rPr lang="en-US" sz="2400" dirty="0" smtClean="0"/>
              <a:t>The </a:t>
            </a:r>
            <a:r>
              <a:rPr lang="en-US" sz="2400" dirty="0"/>
              <a:t>network provides opportunities to connect with other </a:t>
            </a:r>
            <a:r>
              <a:rPr lang="en-US" sz="2400" dirty="0" err="1"/>
              <a:t>organisations</a:t>
            </a:r>
            <a:r>
              <a:rPr lang="en-US" sz="2400" dirty="0"/>
              <a:t> working on similar issues, and learn from their experiences and challenges in addressing the barriers older people face. </a:t>
            </a:r>
            <a:r>
              <a:rPr lang="en-US" sz="2400" dirty="0" smtClean="0"/>
              <a:t>members </a:t>
            </a:r>
            <a:r>
              <a:rPr lang="en-US" sz="2400" dirty="0"/>
              <a:t>will have access to learning groups, online resources and the latest news in the </a:t>
            </a:r>
            <a:r>
              <a:rPr lang="en-US" sz="2400" dirty="0" smtClean="0"/>
              <a:t>sector.</a:t>
            </a:r>
          </a:p>
          <a:p>
            <a:pPr marL="0" indent="0">
              <a:buNone/>
            </a:pPr>
            <a:endParaRPr lang="en-US" sz="3200" b="1" dirty="0" smtClean="0">
              <a:solidFill>
                <a:srgbClr val="FF0000"/>
              </a:solidFill>
            </a:endParaRPr>
          </a:p>
          <a:p>
            <a:pPr marL="0" indent="0">
              <a:buNone/>
            </a:pPr>
            <a:r>
              <a:rPr lang="en-US" sz="3200" b="1" dirty="0" smtClean="0">
                <a:solidFill>
                  <a:srgbClr val="FF0000"/>
                </a:solidFill>
              </a:rPr>
              <a:t>Raise </a:t>
            </a:r>
            <a:r>
              <a:rPr lang="en-US" sz="3200" b="1" dirty="0">
                <a:solidFill>
                  <a:srgbClr val="FF0000"/>
                </a:solidFill>
              </a:rPr>
              <a:t>the voice of older </a:t>
            </a:r>
            <a:r>
              <a:rPr lang="en-US" sz="3200" b="1" dirty="0" smtClean="0">
                <a:solidFill>
                  <a:srgbClr val="FF0000"/>
                </a:solidFill>
              </a:rPr>
              <a:t>people</a:t>
            </a:r>
          </a:p>
          <a:p>
            <a:pPr marL="0" indent="0">
              <a:buNone/>
            </a:pPr>
            <a:r>
              <a:rPr lang="en-US" sz="2600" dirty="0" smtClean="0"/>
              <a:t>The </a:t>
            </a:r>
            <a:r>
              <a:rPr lang="en-US" sz="2600" dirty="0"/>
              <a:t>network’s wide experience and connections help strengthen older people’s voice. We share evidence, expertise and opportunities to support older people to speak out about their rights</a:t>
            </a:r>
            <a:r>
              <a:rPr lang="en-US" sz="3200" dirty="0"/>
              <a:t>.</a:t>
            </a:r>
            <a:endParaRPr lang="en-US" sz="3200" b="1" dirty="0" smtClean="0">
              <a:solidFill>
                <a:srgbClr val="FF0000"/>
              </a:solidFill>
            </a:endParaRPr>
          </a:p>
        </p:txBody>
      </p:sp>
    </p:spTree>
    <p:extLst>
      <p:ext uri="{BB962C8B-B14F-4D97-AF65-F5344CB8AC3E}">
        <p14:creationId xmlns:p14="http://schemas.microsoft.com/office/powerpoint/2010/main" val="4024445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670" y="365126"/>
            <a:ext cx="10787130" cy="1824282"/>
          </a:xfrm>
        </p:spPr>
        <p:txBody>
          <a:bodyPr>
            <a:normAutofit/>
          </a:bodyPr>
          <a:lstStyle/>
          <a:p>
            <a:r>
              <a:rPr lang="en-US" sz="3200" dirty="0" smtClean="0"/>
              <a:t>Members’ </a:t>
            </a:r>
            <a:r>
              <a:rPr lang="en-US" sz="3200" dirty="0"/>
              <a:t>engagement in network activities </a:t>
            </a:r>
            <a:endParaRPr lang="en-US" sz="3200" dirty="0"/>
          </a:p>
        </p:txBody>
      </p:sp>
      <p:sp>
        <p:nvSpPr>
          <p:cNvPr id="3" name="Content Placeholder 2"/>
          <p:cNvSpPr>
            <a:spLocks noGrp="1"/>
          </p:cNvSpPr>
          <p:nvPr>
            <p:ph idx="1"/>
          </p:nvPr>
        </p:nvSpPr>
        <p:spPr/>
        <p:txBody>
          <a:bodyPr>
            <a:normAutofit fontScale="70000" lnSpcReduction="20000"/>
          </a:bodyPr>
          <a:lstStyle/>
          <a:p>
            <a:pPr marL="0" indent="0">
              <a:buNone/>
            </a:pPr>
            <a:endParaRPr lang="en-US" dirty="0" smtClean="0"/>
          </a:p>
          <a:p>
            <a:pPr marL="0" indent="0">
              <a:buNone/>
            </a:pPr>
            <a:r>
              <a:rPr lang="en-US" dirty="0" smtClean="0"/>
              <a:t>The </a:t>
            </a:r>
            <a:r>
              <a:rPr lang="en-US" dirty="0"/>
              <a:t>network continues to be a dynamic partnership, we ask all members to play an active role, participating in network activities and sharing relevant information and experiences. Here are some examples </a:t>
            </a:r>
            <a:endParaRPr lang="en-US" dirty="0" smtClean="0"/>
          </a:p>
          <a:p>
            <a:pPr marL="0" indent="0">
              <a:buNone/>
            </a:pPr>
            <a:endParaRPr lang="en-US" sz="3200" dirty="0"/>
          </a:p>
          <a:p>
            <a:pPr marL="0" indent="0">
              <a:buNone/>
            </a:pPr>
            <a:r>
              <a:rPr lang="en-US" sz="3200" dirty="0" smtClean="0"/>
              <a:t>Members make use of the network’s </a:t>
            </a:r>
            <a:r>
              <a:rPr lang="en-US" sz="3200" b="1" dirty="0" smtClean="0">
                <a:solidFill>
                  <a:srgbClr val="FF0000"/>
                </a:solidFill>
              </a:rPr>
              <a:t>extensive technical expertise</a:t>
            </a:r>
            <a:r>
              <a:rPr lang="en-US" sz="3200" b="1" dirty="0" smtClean="0"/>
              <a:t> </a:t>
            </a:r>
            <a:r>
              <a:rPr lang="en-US" sz="3200" dirty="0" smtClean="0"/>
              <a:t>and </a:t>
            </a:r>
            <a:r>
              <a:rPr lang="en-US" sz="3200" dirty="0"/>
              <a:t>enhance </a:t>
            </a:r>
            <a:r>
              <a:rPr lang="en-US" sz="3200" dirty="0" smtClean="0"/>
              <a:t>their </a:t>
            </a:r>
            <a:r>
              <a:rPr lang="en-US" sz="3200" dirty="0"/>
              <a:t>impact. </a:t>
            </a:r>
            <a:endParaRPr lang="en-US" sz="3200" dirty="0" smtClean="0"/>
          </a:p>
          <a:p>
            <a:pPr marL="0" indent="0">
              <a:buNone/>
            </a:pPr>
            <a:r>
              <a:rPr lang="en-US" sz="3200" dirty="0" smtClean="0"/>
              <a:t>Through </a:t>
            </a:r>
            <a:r>
              <a:rPr lang="en-US" sz="3200" dirty="0"/>
              <a:t>our long-standing work across the world, we have built up a unique wealth of knowledge on older people and ageing issues. </a:t>
            </a:r>
            <a:endParaRPr lang="en-US" sz="3200" dirty="0" smtClean="0"/>
          </a:p>
          <a:p>
            <a:pPr marL="0" indent="0">
              <a:buNone/>
            </a:pPr>
            <a:r>
              <a:rPr lang="en-US" sz="3200" dirty="0" smtClean="0"/>
              <a:t>Governments</a:t>
            </a:r>
            <a:r>
              <a:rPr lang="en-US" sz="3200" dirty="0"/>
              <a:t>, UN agencies and other actors often turn to us for advice on drafting policies on ageing issues, such as health and care and social protection, and we regularly support and monitor their implementation. </a:t>
            </a:r>
            <a:endParaRPr lang="en-US" sz="3200" dirty="0" smtClean="0"/>
          </a:p>
          <a:p>
            <a:pPr marL="0" indent="0">
              <a:buNone/>
            </a:pPr>
            <a:r>
              <a:rPr lang="en-US" sz="3200" dirty="0" smtClean="0"/>
              <a:t>As </a:t>
            </a:r>
            <a:r>
              <a:rPr lang="en-US" sz="3200" dirty="0"/>
              <a:t>part of the network, </a:t>
            </a:r>
            <a:r>
              <a:rPr lang="en-US" sz="3200" dirty="0" smtClean="0"/>
              <a:t>members </a:t>
            </a:r>
            <a:r>
              <a:rPr lang="en-US" sz="3200" dirty="0"/>
              <a:t>can make the most of our collective experience implementing </a:t>
            </a:r>
            <a:r>
              <a:rPr lang="en-US" sz="3200" dirty="0" err="1"/>
              <a:t>programmes</a:t>
            </a:r>
            <a:r>
              <a:rPr lang="en-US" sz="3200" dirty="0"/>
              <a:t>, responding to humanitarian crises, and advocating for changes in policies and attitudes towards ageing and older people.</a:t>
            </a:r>
            <a:endParaRPr lang="en-US" sz="3200" b="1" dirty="0" smtClean="0">
              <a:solidFill>
                <a:srgbClr val="FF0000"/>
              </a:solidFill>
            </a:endParaRPr>
          </a:p>
        </p:txBody>
      </p:sp>
    </p:spTree>
    <p:extLst>
      <p:ext uri="{BB962C8B-B14F-4D97-AF65-F5344CB8AC3E}">
        <p14:creationId xmlns:p14="http://schemas.microsoft.com/office/powerpoint/2010/main" val="540990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29519"/>
            <a:ext cx="10515600" cy="1888678"/>
          </a:xfrm>
        </p:spPr>
        <p:txBody>
          <a:bodyPr>
            <a:normAutofit/>
          </a:bodyPr>
          <a:lstStyle/>
          <a:p>
            <a:r>
              <a:rPr lang="en-US" sz="3200" dirty="0" smtClean="0"/>
              <a:t>Members’ engagement in network activities </a:t>
            </a:r>
            <a:endParaRPr lang="en-US" sz="3200" dirty="0"/>
          </a:p>
        </p:txBody>
      </p:sp>
      <p:sp>
        <p:nvSpPr>
          <p:cNvPr id="3" name="Content Placeholder 2"/>
          <p:cNvSpPr>
            <a:spLocks noGrp="1"/>
          </p:cNvSpPr>
          <p:nvPr>
            <p:ph idx="1"/>
          </p:nvPr>
        </p:nvSpPr>
        <p:spPr/>
        <p:txBody>
          <a:bodyPr>
            <a:normAutofit fontScale="92500" lnSpcReduction="10000"/>
          </a:bodyPr>
          <a:lstStyle/>
          <a:p>
            <a:pPr marL="0" indent="0">
              <a:buNone/>
            </a:pPr>
            <a:endParaRPr lang="en-US" sz="2000" dirty="0" smtClean="0"/>
          </a:p>
          <a:p>
            <a:pPr marL="0" indent="0">
              <a:buNone/>
            </a:pPr>
            <a:r>
              <a:rPr lang="en-US" sz="2400" dirty="0" smtClean="0"/>
              <a:t>Members take </a:t>
            </a:r>
            <a:r>
              <a:rPr lang="en-US" sz="2400" dirty="0"/>
              <a:t>part in </a:t>
            </a:r>
            <a:r>
              <a:rPr lang="en-US" sz="2400" b="1" dirty="0">
                <a:solidFill>
                  <a:srgbClr val="FF0000"/>
                </a:solidFill>
              </a:rPr>
              <a:t>global advocacy campaigns </a:t>
            </a:r>
            <a:r>
              <a:rPr lang="en-US" sz="2400" dirty="0"/>
              <a:t>and develop partnerships, discuss issues of interest and strengthen </a:t>
            </a:r>
            <a:r>
              <a:rPr lang="en-US" sz="2400" dirty="0" smtClean="0"/>
              <a:t>their </a:t>
            </a:r>
            <a:r>
              <a:rPr lang="en-US" sz="2400" dirty="0"/>
              <a:t>individual capacity. </a:t>
            </a:r>
            <a:endParaRPr lang="en-US" sz="2400" dirty="0" smtClean="0"/>
          </a:p>
          <a:p>
            <a:pPr marL="0" indent="0">
              <a:buNone/>
            </a:pPr>
            <a:endParaRPr lang="en-US" sz="2400" dirty="0" smtClean="0"/>
          </a:p>
          <a:p>
            <a:pPr marL="0" indent="0">
              <a:buNone/>
            </a:pPr>
            <a:r>
              <a:rPr lang="en-US" sz="2400" dirty="0" smtClean="0"/>
              <a:t>Together</a:t>
            </a:r>
            <a:r>
              <a:rPr lang="en-US" sz="2400" dirty="0"/>
              <a:t>, network members develop and implement strategies to influence decision-makers and change attitudes towards older people</a:t>
            </a:r>
            <a:r>
              <a:rPr lang="en-US" sz="2400" dirty="0" smtClean="0"/>
              <a:t>.</a:t>
            </a:r>
          </a:p>
          <a:p>
            <a:pPr marL="0" indent="0">
              <a:buNone/>
            </a:pPr>
            <a:r>
              <a:rPr lang="en-US" sz="2400" dirty="0" smtClean="0"/>
              <a:t> </a:t>
            </a:r>
          </a:p>
          <a:p>
            <a:pPr marL="0" indent="0">
              <a:buNone/>
            </a:pPr>
            <a:r>
              <a:rPr lang="en-US" sz="2400" dirty="0" smtClean="0"/>
              <a:t>We </a:t>
            </a:r>
            <a:r>
              <a:rPr lang="en-US" sz="2400" dirty="0"/>
              <a:t>share information, materials and toolkits to support </a:t>
            </a:r>
            <a:r>
              <a:rPr lang="en-US" sz="2400" dirty="0" smtClean="0"/>
              <a:t>their </a:t>
            </a:r>
            <a:r>
              <a:rPr lang="en-US" sz="2400" dirty="0"/>
              <a:t>campaigning and advocacy work at all levels, from grassroots activities to national and global efforts. Members also benefit from opportunities to connect with key </a:t>
            </a:r>
            <a:r>
              <a:rPr lang="en-US" sz="2400" dirty="0" err="1"/>
              <a:t>organisations</a:t>
            </a:r>
            <a:r>
              <a:rPr lang="en-US" sz="2400" dirty="0"/>
              <a:t> and speak at influential events, and on learning and advocacy-focused webinars</a:t>
            </a:r>
            <a:r>
              <a:rPr lang="en-US" sz="2400" dirty="0" smtClean="0"/>
              <a:t>.</a:t>
            </a:r>
          </a:p>
        </p:txBody>
      </p:sp>
    </p:spTree>
    <p:extLst>
      <p:ext uri="{BB962C8B-B14F-4D97-AF65-F5344CB8AC3E}">
        <p14:creationId xmlns:p14="http://schemas.microsoft.com/office/powerpoint/2010/main" val="2883941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888678"/>
          </a:xfrm>
        </p:spPr>
        <p:txBody>
          <a:bodyPr>
            <a:normAutofit/>
          </a:bodyPr>
          <a:lstStyle/>
          <a:p>
            <a:r>
              <a:rPr lang="en-US" sz="3200" dirty="0" smtClean="0"/>
              <a:t>Members engagement in network activities </a:t>
            </a:r>
            <a:endParaRPr lang="en-US" sz="3200" dirty="0"/>
          </a:p>
        </p:txBody>
      </p:sp>
      <p:sp>
        <p:nvSpPr>
          <p:cNvPr id="3" name="Content Placeholder 2"/>
          <p:cNvSpPr>
            <a:spLocks noGrp="1"/>
          </p:cNvSpPr>
          <p:nvPr>
            <p:ph idx="1"/>
          </p:nvPr>
        </p:nvSpPr>
        <p:spPr/>
        <p:txBody>
          <a:bodyPr>
            <a:normAutofit/>
          </a:bodyPr>
          <a:lstStyle/>
          <a:p>
            <a:pPr marL="0" indent="0">
              <a:buNone/>
            </a:pPr>
            <a:endParaRPr lang="en-US" sz="2000" dirty="0" smtClean="0"/>
          </a:p>
          <a:p>
            <a:pPr marL="0" indent="0">
              <a:buNone/>
            </a:pPr>
            <a:r>
              <a:rPr lang="en-US" sz="2000" dirty="0" smtClean="0"/>
              <a:t>One </a:t>
            </a:r>
            <a:r>
              <a:rPr lang="en-US" sz="2000" dirty="0"/>
              <a:t>of our key goals is to work towards a </a:t>
            </a:r>
            <a:r>
              <a:rPr lang="en-US" sz="2000" dirty="0">
                <a:solidFill>
                  <a:srgbClr val="FF0000"/>
                </a:solidFill>
              </a:rPr>
              <a:t>UN convention on the rights of older people</a:t>
            </a:r>
            <a:r>
              <a:rPr lang="en-US" sz="2000" dirty="0"/>
              <a:t>, the most effective way to make sure all women and men enjoy their human rights in older age. </a:t>
            </a:r>
          </a:p>
          <a:p>
            <a:pPr marL="0" indent="0">
              <a:buNone/>
            </a:pPr>
            <a:endParaRPr lang="en-US" sz="2000" dirty="0" smtClean="0"/>
          </a:p>
          <a:p>
            <a:pPr marL="0" indent="0">
              <a:buNone/>
            </a:pPr>
            <a:r>
              <a:rPr lang="en-US" sz="2000" dirty="0" smtClean="0"/>
              <a:t>We </a:t>
            </a:r>
            <a:r>
              <a:rPr lang="en-US" sz="2000" dirty="0"/>
              <a:t>also call on national and global policy-makers to achieve </a:t>
            </a:r>
            <a:r>
              <a:rPr lang="en-US" sz="2000" dirty="0">
                <a:solidFill>
                  <a:srgbClr val="FF0000"/>
                </a:solidFill>
              </a:rPr>
              <a:t>the Sustainable Development Goals,</a:t>
            </a:r>
            <a:r>
              <a:rPr lang="en-US" sz="2000" dirty="0"/>
              <a:t> making sure ageing and older people are included in policies, </a:t>
            </a:r>
            <a:r>
              <a:rPr lang="en-US" sz="2000" dirty="0" err="1"/>
              <a:t>programmes</a:t>
            </a:r>
            <a:r>
              <a:rPr lang="en-US" sz="2000" dirty="0"/>
              <a:t> and budgets. </a:t>
            </a:r>
            <a:endParaRPr lang="en-US" sz="2000" dirty="0" smtClean="0"/>
          </a:p>
          <a:p>
            <a:pPr marL="0" indent="0">
              <a:buNone/>
            </a:pPr>
            <a:endParaRPr lang="en-US" sz="2000" dirty="0" smtClean="0"/>
          </a:p>
          <a:p>
            <a:pPr marL="0" indent="0">
              <a:buNone/>
            </a:pPr>
            <a:r>
              <a:rPr lang="en-US" sz="2000" dirty="0" smtClean="0"/>
              <a:t>Through </a:t>
            </a:r>
            <a:r>
              <a:rPr lang="en-US" sz="2000" dirty="0"/>
              <a:t>our Age Demands Action campaign, members and older people come together to </a:t>
            </a:r>
            <a:r>
              <a:rPr lang="en-US" sz="2000" dirty="0">
                <a:solidFill>
                  <a:srgbClr val="FF0000"/>
                </a:solidFill>
              </a:rPr>
              <a:t>tackle ageism </a:t>
            </a:r>
            <a:r>
              <a:rPr lang="en-US" sz="2000" dirty="0"/>
              <a:t>by lobbying local and national governments and influencing the issues most important to them.</a:t>
            </a:r>
            <a:endParaRPr lang="en-US" sz="2000" b="1" dirty="0">
              <a:solidFill>
                <a:srgbClr val="FF0000"/>
              </a:solidFill>
            </a:endParaRPr>
          </a:p>
          <a:p>
            <a:pPr marL="0" indent="0">
              <a:buNone/>
            </a:pPr>
            <a:endParaRPr lang="en-US" sz="2000" dirty="0" smtClean="0"/>
          </a:p>
        </p:txBody>
      </p:sp>
    </p:spTree>
    <p:extLst>
      <p:ext uri="{BB962C8B-B14F-4D97-AF65-F5344CB8AC3E}">
        <p14:creationId xmlns:p14="http://schemas.microsoft.com/office/powerpoint/2010/main" val="3433046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888678"/>
          </a:xfrm>
        </p:spPr>
        <p:txBody>
          <a:bodyPr>
            <a:normAutofit/>
          </a:bodyPr>
          <a:lstStyle/>
          <a:p>
            <a:r>
              <a:rPr lang="en-US" sz="3200" dirty="0" smtClean="0"/>
              <a:t>Members engagement in network activities </a:t>
            </a:r>
            <a:endParaRPr lang="en-US" sz="3200" dirty="0"/>
          </a:p>
        </p:txBody>
      </p:sp>
      <p:sp>
        <p:nvSpPr>
          <p:cNvPr id="3" name="Content Placeholder 2"/>
          <p:cNvSpPr>
            <a:spLocks noGrp="1"/>
          </p:cNvSpPr>
          <p:nvPr>
            <p:ph idx="1"/>
          </p:nvPr>
        </p:nvSpPr>
        <p:spPr/>
        <p:txBody>
          <a:bodyPr>
            <a:normAutofit/>
          </a:bodyPr>
          <a:lstStyle/>
          <a:p>
            <a:pPr marL="0" indent="0">
              <a:buNone/>
            </a:pPr>
            <a:endParaRPr lang="en-US" sz="2000" dirty="0" smtClean="0"/>
          </a:p>
          <a:p>
            <a:pPr marL="0" indent="0">
              <a:buNone/>
            </a:pPr>
            <a:r>
              <a:rPr lang="en-US" sz="2000" b="1" dirty="0">
                <a:solidFill>
                  <a:srgbClr val="FF0000"/>
                </a:solidFill>
              </a:rPr>
              <a:t>Enhance </a:t>
            </a:r>
            <a:r>
              <a:rPr lang="en-US" sz="2000" b="1" dirty="0" smtClean="0">
                <a:solidFill>
                  <a:srgbClr val="FF0000"/>
                </a:solidFill>
              </a:rPr>
              <a:t>members’ fundraising </a:t>
            </a:r>
            <a:r>
              <a:rPr lang="en-US" sz="2000" b="1" dirty="0">
                <a:solidFill>
                  <a:srgbClr val="FF0000"/>
                </a:solidFill>
              </a:rPr>
              <a:t>efforts and find new opportunities. </a:t>
            </a:r>
            <a:endParaRPr lang="en-US" sz="2000" b="1" dirty="0" smtClean="0">
              <a:solidFill>
                <a:srgbClr val="FF0000"/>
              </a:solidFill>
            </a:endParaRPr>
          </a:p>
          <a:p>
            <a:pPr marL="0" indent="0">
              <a:buNone/>
            </a:pPr>
            <a:r>
              <a:rPr lang="en-US" sz="2000" dirty="0" smtClean="0"/>
              <a:t>Despite </a:t>
            </a:r>
            <a:r>
              <a:rPr lang="en-US" sz="2000" dirty="0"/>
              <a:t>the challenges, successful fundraising is happening everywhere across the network. We bring together a unique combination of skills and experience that can help </a:t>
            </a:r>
            <a:r>
              <a:rPr lang="en-US" sz="2000" dirty="0" smtClean="0"/>
              <a:t>members </a:t>
            </a:r>
            <a:r>
              <a:rPr lang="en-US" sz="2000" dirty="0"/>
              <a:t>expand and innovate </a:t>
            </a:r>
            <a:r>
              <a:rPr lang="en-US" sz="2000" dirty="0" smtClean="0"/>
              <a:t>their </a:t>
            </a:r>
            <a:r>
              <a:rPr lang="en-US" sz="2000" dirty="0"/>
              <a:t>fundraising efforts. Whatever </a:t>
            </a:r>
            <a:r>
              <a:rPr lang="en-US" sz="2000" dirty="0" smtClean="0"/>
              <a:t>their </a:t>
            </a:r>
            <a:r>
              <a:rPr lang="en-US" sz="2000" dirty="0"/>
              <a:t>journey, </a:t>
            </a:r>
            <a:r>
              <a:rPr lang="en-US" sz="2000" dirty="0" smtClean="0"/>
              <a:t>they </a:t>
            </a:r>
            <a:r>
              <a:rPr lang="en-US" sz="2000" dirty="0"/>
              <a:t>will have access to information and resources that can help </a:t>
            </a:r>
            <a:r>
              <a:rPr lang="en-US" sz="2000" dirty="0" smtClean="0"/>
              <a:t>them </a:t>
            </a:r>
            <a:r>
              <a:rPr lang="en-US" sz="2000" dirty="0"/>
              <a:t>improve </a:t>
            </a:r>
            <a:r>
              <a:rPr lang="en-US" sz="2000" dirty="0" smtClean="0"/>
              <a:t>their </a:t>
            </a:r>
            <a:r>
              <a:rPr lang="en-US" sz="2000" dirty="0"/>
              <a:t>capacity and think beyond </a:t>
            </a:r>
            <a:r>
              <a:rPr lang="en-US" sz="2000" dirty="0" smtClean="0"/>
              <a:t>their </a:t>
            </a:r>
            <a:r>
              <a:rPr lang="en-US" sz="2000" dirty="0"/>
              <a:t>current strategies. As part of the network, </a:t>
            </a:r>
            <a:r>
              <a:rPr lang="en-US" sz="2000" dirty="0" smtClean="0"/>
              <a:t>they </a:t>
            </a:r>
            <a:r>
              <a:rPr lang="en-US" sz="2000" dirty="0"/>
              <a:t>can also learn about new funding opportunities from international </a:t>
            </a:r>
            <a:r>
              <a:rPr lang="en-US" sz="2000" dirty="0" err="1"/>
              <a:t>organisations</a:t>
            </a:r>
            <a:r>
              <a:rPr lang="en-US" sz="2000" dirty="0"/>
              <a:t> and donor requirements, and find new ways to engage with national and local funders. </a:t>
            </a:r>
            <a:endParaRPr lang="en-US" sz="2000" dirty="0" smtClean="0"/>
          </a:p>
          <a:p>
            <a:pPr marL="0" indent="0">
              <a:buNone/>
            </a:pPr>
            <a:r>
              <a:rPr lang="en-US" sz="2000" b="1" dirty="0">
                <a:solidFill>
                  <a:srgbClr val="FF0000"/>
                </a:solidFill>
              </a:rPr>
              <a:t>Receive HelpAge </a:t>
            </a:r>
            <a:r>
              <a:rPr lang="en-US" sz="2000" b="1" dirty="0" smtClean="0">
                <a:solidFill>
                  <a:srgbClr val="FF0000"/>
                </a:solidFill>
              </a:rPr>
              <a:t>Global</a:t>
            </a:r>
            <a:r>
              <a:rPr lang="en-US" sz="2000" dirty="0" smtClean="0"/>
              <a:t> </a:t>
            </a:r>
            <a:r>
              <a:rPr lang="en-US" sz="2000" b="1" dirty="0" smtClean="0">
                <a:solidFill>
                  <a:srgbClr val="FF0000"/>
                </a:solidFill>
              </a:rPr>
              <a:t>members</a:t>
            </a:r>
            <a:r>
              <a:rPr lang="en-US" sz="2000" b="1" dirty="0">
                <a:solidFill>
                  <a:srgbClr val="FF0000"/>
                </a:solidFill>
              </a:rPr>
              <a:t>’ quarterly e-newsletter</a:t>
            </a:r>
            <a:r>
              <a:rPr lang="en-US" sz="2000" dirty="0"/>
              <a:t>. HelpAge Global brings </a:t>
            </a:r>
            <a:r>
              <a:rPr lang="en-US" sz="2000" dirty="0" smtClean="0"/>
              <a:t>members </a:t>
            </a:r>
            <a:r>
              <a:rPr lang="en-US" sz="2000" dirty="0"/>
              <a:t>the latest news in the sector and shares practical knowledge across the network. From key trends to useful tips and advice, HelpAge Global will keep </a:t>
            </a:r>
            <a:r>
              <a:rPr lang="en-US" sz="2000" dirty="0" smtClean="0"/>
              <a:t>members </a:t>
            </a:r>
            <a:r>
              <a:rPr lang="en-US" sz="2000" dirty="0"/>
              <a:t>in the know. </a:t>
            </a:r>
            <a:endParaRPr lang="en-US" sz="2000" dirty="0" smtClean="0"/>
          </a:p>
        </p:txBody>
      </p:sp>
    </p:spTree>
    <p:extLst>
      <p:ext uri="{BB962C8B-B14F-4D97-AF65-F5344CB8AC3E}">
        <p14:creationId xmlns:p14="http://schemas.microsoft.com/office/powerpoint/2010/main" val="1467507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888678"/>
          </a:xfrm>
        </p:spPr>
        <p:txBody>
          <a:bodyPr>
            <a:normAutofit/>
          </a:bodyPr>
          <a:lstStyle/>
          <a:p>
            <a:r>
              <a:rPr lang="en-US" sz="3200" dirty="0" smtClean="0"/>
              <a:t>Members engagement in network activities </a:t>
            </a:r>
            <a:endParaRPr lang="en-US" sz="3200" dirty="0"/>
          </a:p>
        </p:txBody>
      </p:sp>
      <p:sp>
        <p:nvSpPr>
          <p:cNvPr id="3" name="Content Placeholder 2"/>
          <p:cNvSpPr>
            <a:spLocks noGrp="1"/>
          </p:cNvSpPr>
          <p:nvPr>
            <p:ph idx="1"/>
          </p:nvPr>
        </p:nvSpPr>
        <p:spPr/>
        <p:txBody>
          <a:bodyPr>
            <a:normAutofit/>
          </a:bodyPr>
          <a:lstStyle/>
          <a:p>
            <a:pPr marL="0" indent="0">
              <a:buNone/>
            </a:pPr>
            <a:endParaRPr lang="en-US" sz="2000" dirty="0" smtClean="0"/>
          </a:p>
          <a:p>
            <a:pPr marL="0" indent="0">
              <a:buNone/>
            </a:pPr>
            <a:r>
              <a:rPr lang="en-US" sz="2000" dirty="0" smtClean="0"/>
              <a:t>Build members’ </a:t>
            </a:r>
            <a:r>
              <a:rPr lang="en-US" sz="2000" b="1" dirty="0">
                <a:solidFill>
                  <a:srgbClr val="FF0000"/>
                </a:solidFill>
              </a:rPr>
              <a:t>capacity to respond to humanitarian emergencies </a:t>
            </a:r>
            <a:r>
              <a:rPr lang="en-US" sz="2000" dirty="0"/>
              <a:t>and join us in helping older people affected by crises. </a:t>
            </a:r>
            <a:endParaRPr lang="en-US" sz="2000" dirty="0" smtClean="0"/>
          </a:p>
          <a:p>
            <a:pPr marL="0" indent="0">
              <a:buNone/>
            </a:pPr>
            <a:r>
              <a:rPr lang="en-US" sz="2000" dirty="0" smtClean="0"/>
              <a:t>HelpAge </a:t>
            </a:r>
            <a:r>
              <a:rPr lang="en-US" sz="2000" dirty="0"/>
              <a:t>works with local </a:t>
            </a:r>
            <a:r>
              <a:rPr lang="en-US" sz="2000" dirty="0" err="1"/>
              <a:t>organisations</a:t>
            </a:r>
            <a:r>
              <a:rPr lang="en-US" sz="2000" dirty="0"/>
              <a:t> to ensure older people are included in humanitarian relief efforts. During a humanitarian response, all network members are invited to contribute to the HelpAge response in the affected area. </a:t>
            </a:r>
            <a:endParaRPr lang="en-US" sz="2000" dirty="0" smtClean="0"/>
          </a:p>
          <a:p>
            <a:pPr marL="0" indent="0">
              <a:buNone/>
            </a:pPr>
            <a:r>
              <a:rPr lang="en-US" sz="2000" dirty="0"/>
              <a:t>M</a:t>
            </a:r>
            <a:r>
              <a:rPr lang="en-US" sz="2000" dirty="0" smtClean="0"/>
              <a:t>embers </a:t>
            </a:r>
            <a:r>
              <a:rPr lang="en-US" sz="2000" dirty="0"/>
              <a:t>can play an important role in influencing key decision-makers, advocating on behalf of older people and helping find solutions to the challenges older people face during a humanitarian crisis. </a:t>
            </a:r>
            <a:endParaRPr lang="en-US" sz="2000" dirty="0" smtClean="0"/>
          </a:p>
        </p:txBody>
      </p:sp>
    </p:spTree>
    <p:extLst>
      <p:ext uri="{BB962C8B-B14F-4D97-AF65-F5344CB8AC3E}">
        <p14:creationId xmlns:p14="http://schemas.microsoft.com/office/powerpoint/2010/main" val="917755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HelpAge International Theory </a:t>
            </a:r>
            <a:r>
              <a:rPr lang="en-US" sz="2400" dirty="0"/>
              <a:t>of Change </a:t>
            </a:r>
            <a:br>
              <a:rPr lang="en-US" sz="2400" dirty="0"/>
            </a:br>
            <a:endParaRPr lang="en-US" sz="2400" dirty="0"/>
          </a:p>
        </p:txBody>
      </p:sp>
      <p:sp>
        <p:nvSpPr>
          <p:cNvPr id="3" name="Content Placeholder 2"/>
          <p:cNvSpPr>
            <a:spLocks noGrp="1"/>
          </p:cNvSpPr>
          <p:nvPr>
            <p:ph idx="1"/>
          </p:nvPr>
        </p:nvSpPr>
        <p:spPr/>
        <p:txBody>
          <a:bodyPr>
            <a:normAutofit fontScale="47500" lnSpcReduction="20000"/>
          </a:bodyPr>
          <a:lstStyle/>
          <a:p>
            <a:pPr marL="0" indent="0">
              <a:buNone/>
            </a:pPr>
            <a:r>
              <a:rPr lang="en-US" sz="3200" dirty="0"/>
              <a:t>The Theory of Change highlights the four core interconnected approaches we use to achieve impact on our thematic priorities, working with the network</a:t>
            </a:r>
            <a:r>
              <a:rPr lang="en-US" sz="3200" dirty="0" smtClean="0"/>
              <a:t>.</a:t>
            </a:r>
          </a:p>
          <a:p>
            <a:pPr marL="0" indent="0">
              <a:buNone/>
            </a:pPr>
            <a:r>
              <a:rPr lang="en-US" sz="3200" dirty="0" smtClean="0"/>
              <a:t> </a:t>
            </a:r>
          </a:p>
          <a:p>
            <a:r>
              <a:rPr lang="en-US" sz="3200" dirty="0" smtClean="0"/>
              <a:t>Advocating </a:t>
            </a:r>
            <a:r>
              <a:rPr lang="en-US" sz="3200" dirty="0"/>
              <a:t>for Change: We advocate and campaign for change as a network, which enables us to bring our collective experience to bear on policy and wider public attitudes towards older people and ageing. </a:t>
            </a:r>
            <a:endParaRPr lang="en-US" sz="3200" dirty="0" smtClean="0"/>
          </a:p>
          <a:p>
            <a:endParaRPr lang="en-US" sz="3200" dirty="0" smtClean="0"/>
          </a:p>
          <a:p>
            <a:r>
              <a:rPr lang="en-US" sz="3200" dirty="0" err="1" smtClean="0"/>
              <a:t>Programme</a:t>
            </a:r>
            <a:r>
              <a:rPr lang="en-US" sz="3200" dirty="0" smtClean="0"/>
              <a:t> </a:t>
            </a:r>
            <a:r>
              <a:rPr lang="en-US" sz="3200" dirty="0"/>
              <a:t>Delivery: We deliver </a:t>
            </a:r>
            <a:r>
              <a:rPr lang="en-US" sz="3200" dirty="0" err="1"/>
              <a:t>programmes</a:t>
            </a:r>
            <a:r>
              <a:rPr lang="en-US" sz="3200" dirty="0"/>
              <a:t> with network members to enable us to develop and test service delivery models for older people in a practical way, including responding to humanitarian crises</a:t>
            </a:r>
            <a:r>
              <a:rPr lang="en-US" sz="3200" dirty="0" smtClean="0"/>
              <a:t>.</a:t>
            </a:r>
          </a:p>
          <a:p>
            <a:pPr marL="0" indent="0">
              <a:buNone/>
            </a:pPr>
            <a:r>
              <a:rPr lang="en-US" sz="3200" dirty="0" smtClean="0"/>
              <a:t> </a:t>
            </a:r>
          </a:p>
          <a:p>
            <a:r>
              <a:rPr lang="en-US" sz="3200" dirty="0" smtClean="0"/>
              <a:t>Strengthening </a:t>
            </a:r>
            <a:r>
              <a:rPr lang="en-US" sz="3200" dirty="0"/>
              <a:t>Voice: We actively strengthen older people’s voices and the collective voice of network members through a variety of interventions at national, regional and international levels. </a:t>
            </a:r>
            <a:endParaRPr lang="en-US" sz="3200" dirty="0" smtClean="0"/>
          </a:p>
          <a:p>
            <a:endParaRPr lang="en-US" sz="3200" dirty="0" smtClean="0"/>
          </a:p>
          <a:p>
            <a:r>
              <a:rPr lang="en-US" sz="3200" dirty="0" smtClean="0"/>
              <a:t>Knowledge </a:t>
            </a:r>
            <a:r>
              <a:rPr lang="en-US" sz="3200" dirty="0"/>
              <a:t>and Evidence: We take an active approach to learning as a network based on the evidence we and our network members generate through programming and policy work, and use this knowledge to inform global debates on ageing, influence change and improve our own practice. </a:t>
            </a:r>
            <a:endParaRPr lang="en-US" sz="3200" dirty="0"/>
          </a:p>
          <a:p>
            <a:pPr marL="0" indent="0">
              <a:buNone/>
            </a:pPr>
            <a:endParaRPr lang="en-GB" sz="3200" dirty="0">
              <a:latin typeface="+mn-lt"/>
            </a:endParaRPr>
          </a:p>
        </p:txBody>
      </p:sp>
    </p:spTree>
    <p:extLst>
      <p:ext uri="{BB962C8B-B14F-4D97-AF65-F5344CB8AC3E}">
        <p14:creationId xmlns:p14="http://schemas.microsoft.com/office/powerpoint/2010/main" val="521344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0608"/>
            <a:ext cx="10515600" cy="811370"/>
          </a:xfrm>
        </p:spPr>
        <p:txBody>
          <a:bodyPr>
            <a:normAutofit fontScale="90000"/>
          </a:bodyPr>
          <a:lstStyle/>
          <a:p>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200" dirty="0" smtClean="0"/>
              <a:t>Examples </a:t>
            </a:r>
            <a:r>
              <a:rPr lang="en-US" sz="2200" dirty="0"/>
              <a:t>of </a:t>
            </a:r>
            <a:r>
              <a:rPr lang="en-US" sz="2200" dirty="0" smtClean="0"/>
              <a:t>how </a:t>
            </a:r>
            <a:r>
              <a:rPr lang="en-US" sz="2200" dirty="0"/>
              <a:t>HelpAge Global </a:t>
            </a:r>
            <a:r>
              <a:rPr lang="en-US" sz="2200" dirty="0" smtClean="0"/>
              <a:t>Network improved quality of life of older people</a:t>
            </a:r>
            <a:r>
              <a:rPr lang="en-US" sz="2400" dirty="0"/>
              <a:t/>
            </a:r>
            <a:br>
              <a:rPr lang="en-US" sz="2400" dirty="0"/>
            </a:br>
            <a:r>
              <a:rPr lang="en-US" sz="2400" dirty="0"/>
              <a:t/>
            </a:r>
            <a:br>
              <a:rPr lang="en-US" sz="2400" dirty="0"/>
            </a:br>
            <a:endParaRPr lang="en-US" sz="2400" dirty="0"/>
          </a:p>
        </p:txBody>
      </p:sp>
      <p:sp>
        <p:nvSpPr>
          <p:cNvPr id="3" name="Content Placeholder 2"/>
          <p:cNvSpPr>
            <a:spLocks noGrp="1"/>
          </p:cNvSpPr>
          <p:nvPr>
            <p:ph idx="1"/>
          </p:nvPr>
        </p:nvSpPr>
        <p:spPr>
          <a:xfrm>
            <a:off x="838200" y="1944710"/>
            <a:ext cx="10515600" cy="4232253"/>
          </a:xfrm>
        </p:spPr>
        <p:txBody>
          <a:bodyPr>
            <a:normAutofit fontScale="47500" lnSpcReduction="20000"/>
          </a:bodyPr>
          <a:lstStyle/>
          <a:p>
            <a:r>
              <a:rPr lang="en-US" sz="3200" b="1" dirty="0" smtClean="0"/>
              <a:t>Advocating for Change</a:t>
            </a:r>
            <a:r>
              <a:rPr lang="en-US" sz="3200" dirty="0" smtClean="0"/>
              <a:t>: In April 2016, Zanzibar made history when it became the first government in East Africa to provide a state-funded universal pension for older people. Every woman or man aged 70 or above receives a monthly pension of TZ Shillings 20,000, or around $9. This change in policy can be directly attributed to many years of credible, evidence-based advocacy work by the HelpAge team in Tanzania, working hand in hand with a coalition of network members in Zanzibar. </a:t>
            </a:r>
          </a:p>
          <a:p>
            <a:r>
              <a:rPr lang="en-US" sz="3200" b="1" dirty="0" err="1" smtClean="0"/>
              <a:t>Programme</a:t>
            </a:r>
            <a:r>
              <a:rPr lang="en-US" sz="3200" b="1" dirty="0" smtClean="0"/>
              <a:t> </a:t>
            </a:r>
            <a:r>
              <a:rPr lang="en-US" sz="3200" b="1" dirty="0"/>
              <a:t>Delivery</a:t>
            </a:r>
            <a:r>
              <a:rPr lang="en-US" sz="3200" dirty="0"/>
              <a:t>: We supported network member COSE to reach 200,000 people with relief activities in the aftermath of Typhoon </a:t>
            </a:r>
            <a:r>
              <a:rPr lang="en-US" sz="3200" dirty="0" err="1"/>
              <a:t>Haiyan</a:t>
            </a:r>
            <a:r>
              <a:rPr lang="en-US" sz="3200" dirty="0"/>
              <a:t>, which hit the Philippines in November 2013. HelpAge International provided technical support and operational capacity to enable COSE to deliver a large scale humanitarian response benefiting older people. </a:t>
            </a:r>
            <a:endParaRPr lang="en-US" sz="3200" dirty="0" smtClean="0"/>
          </a:p>
          <a:p>
            <a:r>
              <a:rPr lang="en-US" sz="3200" b="1" dirty="0" smtClean="0"/>
              <a:t>Strengthening </a:t>
            </a:r>
            <a:r>
              <a:rPr lang="en-US" sz="3200" b="1" dirty="0"/>
              <a:t>Voice</a:t>
            </a:r>
            <a:r>
              <a:rPr lang="en-US" sz="3200" dirty="0"/>
              <a:t>: Through consistent network development and relationship building, we have developed the Platform for Active Ageing in Moldova which features 15 different </a:t>
            </a:r>
            <a:r>
              <a:rPr lang="en-US" sz="3200" dirty="0" err="1"/>
              <a:t>organisations</a:t>
            </a:r>
            <a:r>
              <a:rPr lang="en-US" sz="3200" dirty="0"/>
              <a:t> with a variety of expertise on ageing and older people. The Platform for Active Ageing collaborates to influence government ministries in key policy areas. We have recently received funding from the German Government for a three-year project to take forward work aiming to reduce the prevalence and impact of age and gender based violence. </a:t>
            </a:r>
          </a:p>
          <a:p>
            <a:r>
              <a:rPr lang="en-US" sz="3200" b="1" dirty="0" smtClean="0"/>
              <a:t>Knowledge </a:t>
            </a:r>
            <a:r>
              <a:rPr lang="en-US" sz="3200" b="1" dirty="0"/>
              <a:t>and Evidence: </a:t>
            </a:r>
            <a:r>
              <a:rPr lang="en-US" sz="3200" dirty="0"/>
              <a:t>HelpAge is implementing a large scale project in Myanmar to strengthen the ability of the University of Public Health to contribute to evidence-based policymaking around non-communicable diseases (NCDs) in the country. The project will draw on the technical expertise of several partners in addition to HelpAge including </a:t>
            </a:r>
            <a:r>
              <a:rPr lang="en-US" sz="3200" dirty="0" err="1"/>
              <a:t>Thammasat</a:t>
            </a:r>
            <a:r>
              <a:rPr lang="en-US" sz="3200" dirty="0"/>
              <a:t> University’s Faculty of Public Health, Thailand, and the World Health </a:t>
            </a:r>
            <a:r>
              <a:rPr lang="en-US" sz="3200" dirty="0" err="1"/>
              <a:t>Organisation</a:t>
            </a:r>
            <a:r>
              <a:rPr lang="en-US" sz="3200" dirty="0"/>
              <a:t>. </a:t>
            </a:r>
            <a:endParaRPr lang="en-GB" sz="3200" dirty="0">
              <a:latin typeface="+mn-lt"/>
            </a:endParaRPr>
          </a:p>
        </p:txBody>
      </p:sp>
    </p:spTree>
    <p:extLst>
      <p:ext uri="{BB962C8B-B14F-4D97-AF65-F5344CB8AC3E}">
        <p14:creationId xmlns:p14="http://schemas.microsoft.com/office/powerpoint/2010/main" val="4111513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307" y="365126"/>
            <a:ext cx="10748493" cy="1463674"/>
          </a:xfrm>
        </p:spPr>
        <p:txBody>
          <a:bodyPr>
            <a:normAutofit fontScale="90000"/>
          </a:bodyPr>
          <a:lstStyle/>
          <a:p>
            <a:r>
              <a:rPr lang="en-US" sz="2400" dirty="0" smtClean="0">
                <a:solidFill>
                  <a:srgbClr val="FF0000"/>
                </a:solidFill>
              </a:rPr>
              <a:t/>
            </a:r>
            <a:br>
              <a:rPr lang="en-US" sz="2400" dirty="0" smtClean="0">
                <a:solidFill>
                  <a:srgbClr val="FF0000"/>
                </a:solidFill>
              </a:rPr>
            </a:br>
            <a:r>
              <a:rPr lang="en-US" sz="2400" dirty="0">
                <a:solidFill>
                  <a:srgbClr val="FF0000"/>
                </a:solidFill>
              </a:rPr>
              <a:t/>
            </a:r>
            <a:br>
              <a:rPr lang="en-US" sz="2400" dirty="0">
                <a:solidFill>
                  <a:srgbClr val="FF0000"/>
                </a:solidFill>
              </a:rPr>
            </a:br>
            <a:r>
              <a:rPr lang="en-US" sz="2400" dirty="0" smtClean="0">
                <a:solidFill>
                  <a:srgbClr val="FF0000"/>
                </a:solidFill>
              </a:rPr>
              <a:t/>
            </a:r>
            <a:br>
              <a:rPr lang="en-US" sz="2400" dirty="0" smtClean="0">
                <a:solidFill>
                  <a:srgbClr val="FF0000"/>
                </a:solidFill>
              </a:rPr>
            </a:br>
            <a:r>
              <a:rPr lang="en-US" sz="2400" dirty="0" smtClean="0">
                <a:solidFill>
                  <a:srgbClr val="FF0000"/>
                </a:solidFill>
              </a:rPr>
              <a:t>National </a:t>
            </a:r>
            <a:r>
              <a:rPr lang="en-US" sz="2400" dirty="0">
                <a:solidFill>
                  <a:srgbClr val="FF0000"/>
                </a:solidFill>
              </a:rPr>
              <a:t>networks </a:t>
            </a:r>
            <a:r>
              <a:rPr lang="en-US" sz="2400" dirty="0" smtClean="0">
                <a:solidFill>
                  <a:srgbClr val="FF0000"/>
                </a:solidFill>
              </a:rPr>
              <a:t>and </a:t>
            </a:r>
            <a:r>
              <a:rPr lang="en-US" sz="2400" dirty="0">
                <a:solidFill>
                  <a:srgbClr val="FF0000"/>
                </a:solidFill>
              </a:rPr>
              <a:t>HelpAge Global Network</a:t>
            </a:r>
            <a:br>
              <a:rPr lang="en-US" sz="2400" dirty="0">
                <a:solidFill>
                  <a:srgbClr val="FF0000"/>
                </a:solidFill>
              </a:rPr>
            </a:br>
            <a:endParaRPr lang="en-US" sz="2400" dirty="0"/>
          </a:p>
        </p:txBody>
      </p:sp>
      <p:sp>
        <p:nvSpPr>
          <p:cNvPr id="3" name="Content Placeholder 2"/>
          <p:cNvSpPr>
            <a:spLocks noGrp="1"/>
          </p:cNvSpPr>
          <p:nvPr>
            <p:ph idx="1"/>
          </p:nvPr>
        </p:nvSpPr>
        <p:spPr>
          <a:xfrm>
            <a:off x="850006" y="1918952"/>
            <a:ext cx="10503794" cy="4258011"/>
          </a:xfrm>
        </p:spPr>
        <p:txBody>
          <a:bodyPr>
            <a:normAutofit fontScale="25000" lnSpcReduction="20000"/>
          </a:bodyPr>
          <a:lstStyle/>
          <a:p>
            <a:pPr marL="0" indent="0">
              <a:buNone/>
            </a:pPr>
            <a:endParaRPr lang="en-US" sz="2900" b="1" dirty="0" smtClean="0"/>
          </a:p>
          <a:p>
            <a:pPr marL="0" indent="0">
              <a:buNone/>
            </a:pPr>
            <a:r>
              <a:rPr lang="en-US" sz="5600" dirty="0" smtClean="0"/>
              <a:t>National networks are encouraged to engage </a:t>
            </a:r>
            <a:r>
              <a:rPr lang="en-US" sz="5600" dirty="0" smtClean="0"/>
              <a:t>in </a:t>
            </a:r>
            <a:r>
              <a:rPr lang="en-US" sz="5600" dirty="0" smtClean="0"/>
              <a:t>global advocacy and thematic initiatives working in their countries </a:t>
            </a:r>
            <a:r>
              <a:rPr lang="en-US" sz="5600" dirty="0" smtClean="0"/>
              <a:t>and</a:t>
            </a:r>
            <a:r>
              <a:rPr lang="en-US" sz="5600" dirty="0" smtClean="0"/>
              <a:t> supported </a:t>
            </a:r>
            <a:r>
              <a:rPr lang="en-US" sz="5600" dirty="0" smtClean="0"/>
              <a:t>by HelpAge </a:t>
            </a:r>
            <a:r>
              <a:rPr lang="en-US" sz="5600" dirty="0" smtClean="0"/>
              <a:t>International. These initiatives that are dedicated to:</a:t>
            </a:r>
          </a:p>
          <a:p>
            <a:pPr marL="0" indent="0">
              <a:buNone/>
            </a:pPr>
            <a:endParaRPr lang="en-US" sz="5600" dirty="0" smtClean="0"/>
          </a:p>
          <a:p>
            <a:pPr marL="514350" lvl="0" indent="-514350">
              <a:lnSpc>
                <a:spcPct val="100000"/>
              </a:lnSpc>
              <a:spcBef>
                <a:spcPts val="0"/>
              </a:spcBef>
              <a:buClrTx/>
              <a:buFont typeface="+mj-lt"/>
              <a:buAutoNum type="arabicPeriod"/>
              <a:defRPr/>
            </a:pPr>
            <a:r>
              <a:rPr lang="en-US" sz="5600" b="1" dirty="0" smtClean="0">
                <a:solidFill>
                  <a:srgbClr val="FF0000"/>
                </a:solidFill>
              </a:rPr>
              <a:t>P</a:t>
            </a:r>
            <a:r>
              <a:rPr lang="en-US" sz="5600" b="1" dirty="0" smtClean="0">
                <a:solidFill>
                  <a:srgbClr val="FF0000"/>
                </a:solidFill>
              </a:rPr>
              <a:t>romoting </a:t>
            </a:r>
            <a:r>
              <a:rPr lang="en-US" sz="5600" b="1" dirty="0" smtClean="0">
                <a:solidFill>
                  <a:srgbClr val="FF0000"/>
                </a:solidFill>
              </a:rPr>
              <a:t>and </a:t>
            </a:r>
            <a:r>
              <a:rPr lang="en-US" sz="5600" b="1" dirty="0" smtClean="0">
                <a:solidFill>
                  <a:srgbClr val="FF0000"/>
                </a:solidFill>
              </a:rPr>
              <a:t>advocating </a:t>
            </a:r>
            <a:r>
              <a:rPr lang="en-US" sz="5600" b="1" dirty="0" smtClean="0">
                <a:solidFill>
                  <a:srgbClr val="FF0000"/>
                </a:solidFill>
              </a:rPr>
              <a:t>for </a:t>
            </a:r>
            <a:r>
              <a:rPr lang="en-US" sz="5600" b="1" dirty="0" smtClean="0">
                <a:solidFill>
                  <a:srgbClr val="FF0000"/>
                </a:solidFill>
              </a:rPr>
              <a:t>universal </a:t>
            </a:r>
            <a:r>
              <a:rPr lang="en-US" sz="5600" b="1" dirty="0" smtClean="0">
                <a:solidFill>
                  <a:srgbClr val="FF0000"/>
                </a:solidFill>
              </a:rPr>
              <a:t>social </a:t>
            </a:r>
            <a:r>
              <a:rPr lang="en-US" sz="5600" b="1" dirty="0" smtClean="0">
                <a:solidFill>
                  <a:srgbClr val="FF0000"/>
                </a:solidFill>
              </a:rPr>
              <a:t>pensions</a:t>
            </a:r>
          </a:p>
          <a:p>
            <a:pPr marL="0" lvl="0" indent="0">
              <a:lnSpc>
                <a:spcPct val="100000"/>
              </a:lnSpc>
              <a:spcBef>
                <a:spcPts val="0"/>
              </a:spcBef>
              <a:buClrTx/>
              <a:buNone/>
              <a:defRPr/>
            </a:pPr>
            <a:endParaRPr lang="en-US" sz="5600" b="1" dirty="0" smtClean="0">
              <a:solidFill>
                <a:srgbClr val="FF0000"/>
              </a:solidFill>
            </a:endParaRPr>
          </a:p>
          <a:p>
            <a:pPr marL="0" lvl="0" indent="0">
              <a:lnSpc>
                <a:spcPct val="100000"/>
              </a:lnSpc>
              <a:spcBef>
                <a:spcPts val="0"/>
              </a:spcBef>
              <a:buClrTx/>
              <a:buNone/>
              <a:defRPr/>
            </a:pPr>
            <a:endParaRPr lang="en-US" sz="5600" b="1" dirty="0"/>
          </a:p>
          <a:p>
            <a:pPr>
              <a:lnSpc>
                <a:spcPct val="100000"/>
              </a:lnSpc>
              <a:spcBef>
                <a:spcPts val="0"/>
              </a:spcBef>
              <a:buClrTx/>
              <a:defRPr/>
            </a:pPr>
            <a:r>
              <a:rPr lang="en-GB" sz="5600" dirty="0" smtClean="0">
                <a:solidFill>
                  <a:prstClr val="black"/>
                </a:solidFill>
              </a:rPr>
              <a:t>Our </a:t>
            </a:r>
            <a:r>
              <a:rPr lang="en-GB" sz="5600" dirty="0">
                <a:solidFill>
                  <a:prstClr val="black"/>
                </a:solidFill>
              </a:rPr>
              <a:t>goal of universal pension coverage can be achieved through a mix of approaches (contributory/tax-financed) but </a:t>
            </a:r>
            <a:r>
              <a:rPr lang="en-GB" sz="5600" b="1" dirty="0" smtClean="0">
                <a:solidFill>
                  <a:prstClr val="black"/>
                </a:solidFill>
              </a:rPr>
              <a:t>universal social pensions </a:t>
            </a:r>
            <a:r>
              <a:rPr lang="en-US" sz="5600" b="1" dirty="0" smtClean="0"/>
              <a:t> </a:t>
            </a:r>
            <a:r>
              <a:rPr lang="en-US" sz="5600" dirty="0" smtClean="0"/>
              <a:t>are a priority in most contexts.</a:t>
            </a:r>
          </a:p>
          <a:p>
            <a:pPr marL="0" indent="0">
              <a:lnSpc>
                <a:spcPct val="100000"/>
              </a:lnSpc>
              <a:spcBef>
                <a:spcPts val="0"/>
              </a:spcBef>
              <a:buClrTx/>
              <a:buNone/>
              <a:defRPr/>
            </a:pPr>
            <a:r>
              <a:rPr lang="en-US" sz="5600" dirty="0" smtClean="0"/>
              <a:t> </a:t>
            </a:r>
          </a:p>
          <a:p>
            <a:pPr>
              <a:lnSpc>
                <a:spcPct val="100000"/>
              </a:lnSpc>
              <a:spcBef>
                <a:spcPts val="0"/>
              </a:spcBef>
              <a:buClrTx/>
              <a:defRPr/>
            </a:pPr>
            <a:r>
              <a:rPr lang="en-US" sz="5600" dirty="0" smtClean="0"/>
              <a:t>The concept for </a:t>
            </a:r>
            <a:r>
              <a:rPr lang="en-US" sz="5600" b="1" dirty="0"/>
              <a:t>social protection </a:t>
            </a:r>
            <a:r>
              <a:rPr lang="en-US" sz="5600" b="1" dirty="0" smtClean="0"/>
              <a:t>floors </a:t>
            </a:r>
            <a:r>
              <a:rPr lang="en-US" sz="5600" dirty="0" smtClean="0"/>
              <a:t>is the most up-to date-rights based normative standard for life cycle social protection systems and is a guiding framework for HelpAge work.</a:t>
            </a:r>
          </a:p>
          <a:p>
            <a:pPr marL="0" indent="0">
              <a:lnSpc>
                <a:spcPct val="100000"/>
              </a:lnSpc>
              <a:spcBef>
                <a:spcPts val="0"/>
              </a:spcBef>
              <a:buClrTx/>
              <a:buNone/>
              <a:defRPr/>
            </a:pPr>
            <a:r>
              <a:rPr lang="en-US" sz="5600" dirty="0" smtClean="0"/>
              <a:t> </a:t>
            </a:r>
          </a:p>
          <a:p>
            <a:pPr>
              <a:lnSpc>
                <a:spcPct val="100000"/>
              </a:lnSpc>
              <a:spcBef>
                <a:spcPts val="0"/>
              </a:spcBef>
              <a:buClrTx/>
              <a:defRPr/>
            </a:pPr>
            <a:r>
              <a:rPr lang="en-US" sz="5600" dirty="0" smtClean="0"/>
              <a:t>Our work </a:t>
            </a:r>
            <a:r>
              <a:rPr lang="en-US" sz="5600" b="1" dirty="0" smtClean="0"/>
              <a:t>prioritizes</a:t>
            </a:r>
            <a:r>
              <a:rPr lang="en-US" sz="5600" dirty="0" smtClean="0"/>
              <a:t> </a:t>
            </a:r>
            <a:r>
              <a:rPr lang="en-US" sz="5600" b="1" dirty="0" smtClean="0"/>
              <a:t>action at the national level</a:t>
            </a:r>
            <a:r>
              <a:rPr lang="en-US" sz="5600" dirty="0" smtClean="0"/>
              <a:t>, based on our experience that this the best approach to achieve change in social protection policy and implementation. </a:t>
            </a:r>
          </a:p>
          <a:p>
            <a:pPr marL="0" indent="0">
              <a:lnSpc>
                <a:spcPct val="100000"/>
              </a:lnSpc>
              <a:spcBef>
                <a:spcPts val="0"/>
              </a:spcBef>
              <a:buClrTx/>
              <a:buNone/>
              <a:defRPr/>
            </a:pPr>
            <a:endParaRPr lang="en-US" sz="5600" dirty="0"/>
          </a:p>
          <a:p>
            <a:pPr marL="0" indent="0">
              <a:lnSpc>
                <a:spcPct val="100000"/>
              </a:lnSpc>
              <a:spcBef>
                <a:spcPts val="0"/>
              </a:spcBef>
              <a:buClrTx/>
              <a:buNone/>
              <a:defRPr/>
            </a:pPr>
            <a:r>
              <a:rPr lang="en-US" sz="5600" b="1" dirty="0" smtClean="0"/>
              <a:t>Ways of working:</a:t>
            </a:r>
          </a:p>
          <a:p>
            <a:pPr marL="0" indent="0">
              <a:lnSpc>
                <a:spcPct val="100000"/>
              </a:lnSpc>
              <a:spcBef>
                <a:spcPts val="0"/>
              </a:spcBef>
              <a:buClrTx/>
              <a:buNone/>
              <a:defRPr/>
            </a:pPr>
            <a:endParaRPr lang="en-US" sz="5600" b="1" dirty="0" smtClean="0"/>
          </a:p>
          <a:p>
            <a:pPr lvl="0">
              <a:lnSpc>
                <a:spcPct val="100000"/>
              </a:lnSpc>
              <a:spcBef>
                <a:spcPts val="0"/>
              </a:spcBef>
              <a:buClrTx/>
              <a:defRPr/>
            </a:pPr>
            <a:r>
              <a:rPr lang="en-GB" sz="5600" b="1" dirty="0" smtClean="0">
                <a:solidFill>
                  <a:prstClr val="black"/>
                </a:solidFill>
              </a:rPr>
              <a:t>Advocating </a:t>
            </a:r>
            <a:r>
              <a:rPr lang="en-GB" sz="5600" b="1" dirty="0">
                <a:solidFill>
                  <a:prstClr val="black"/>
                </a:solidFill>
              </a:rPr>
              <a:t>for change: </a:t>
            </a:r>
            <a:r>
              <a:rPr lang="en-GB" sz="5600" dirty="0">
                <a:solidFill>
                  <a:prstClr val="black"/>
                </a:solidFill>
              </a:rPr>
              <a:t>We want to shift broader thinking on social protection (beyond older people) by advocating for a life cycle system. While putting older people at the heart of our advocacy, we also seek to showcase the impacts of pensions on all generations. </a:t>
            </a:r>
          </a:p>
          <a:p>
            <a:pPr lvl="0">
              <a:lnSpc>
                <a:spcPct val="100000"/>
              </a:lnSpc>
              <a:spcBef>
                <a:spcPts val="0"/>
              </a:spcBef>
              <a:buClrTx/>
              <a:defRPr/>
            </a:pPr>
            <a:r>
              <a:rPr lang="en-GB" sz="5600" b="1" dirty="0">
                <a:solidFill>
                  <a:prstClr val="black"/>
                </a:solidFill>
              </a:rPr>
              <a:t>Technical support and evidence:</a:t>
            </a:r>
            <a:r>
              <a:rPr lang="en-GB" sz="5600" dirty="0">
                <a:solidFill>
                  <a:prstClr val="black"/>
                </a:solidFill>
              </a:rPr>
              <a:t> We </a:t>
            </a:r>
            <a:r>
              <a:rPr lang="en-GB" sz="5600" dirty="0" smtClean="0">
                <a:solidFill>
                  <a:prstClr val="black"/>
                </a:solidFill>
              </a:rPr>
              <a:t>will continue being </a:t>
            </a:r>
            <a:r>
              <a:rPr lang="en-GB" sz="5600" dirty="0">
                <a:solidFill>
                  <a:prstClr val="black"/>
                </a:solidFill>
              </a:rPr>
              <a:t>a technical player in </a:t>
            </a:r>
            <a:r>
              <a:rPr lang="en-GB" sz="5600" dirty="0" smtClean="0">
                <a:solidFill>
                  <a:prstClr val="black"/>
                </a:solidFill>
              </a:rPr>
              <a:t>this </a:t>
            </a:r>
            <a:r>
              <a:rPr lang="en-GB" sz="5600" dirty="0">
                <a:solidFill>
                  <a:prstClr val="black"/>
                </a:solidFill>
              </a:rPr>
              <a:t>sector, </a:t>
            </a:r>
            <a:r>
              <a:rPr lang="en-GB" sz="5600" dirty="0" smtClean="0">
                <a:solidFill>
                  <a:prstClr val="black"/>
                </a:solidFill>
              </a:rPr>
              <a:t> </a:t>
            </a:r>
            <a:r>
              <a:rPr lang="en-GB" sz="5600" dirty="0">
                <a:solidFill>
                  <a:prstClr val="black"/>
                </a:solidFill>
              </a:rPr>
              <a:t>emphasising our skill in building trust with governments</a:t>
            </a:r>
            <a:endParaRPr lang="en-US" sz="5600" dirty="0" smtClean="0"/>
          </a:p>
          <a:p>
            <a:pPr marL="0" indent="0">
              <a:buNone/>
            </a:pPr>
            <a:r>
              <a:rPr lang="en-US" sz="5600" b="1" dirty="0" smtClean="0"/>
              <a:t> </a:t>
            </a:r>
            <a:endParaRPr lang="en-US" sz="5600" b="1" dirty="0" smtClean="0"/>
          </a:p>
        </p:txBody>
      </p:sp>
    </p:spTree>
    <p:extLst>
      <p:ext uri="{BB962C8B-B14F-4D97-AF65-F5344CB8AC3E}">
        <p14:creationId xmlns:p14="http://schemas.microsoft.com/office/powerpoint/2010/main" val="16952937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307" y="365126"/>
            <a:ext cx="10748493" cy="1463674"/>
          </a:xfrm>
        </p:spPr>
        <p:txBody>
          <a:bodyPr>
            <a:normAutofit fontScale="90000"/>
          </a:bodyPr>
          <a:lstStyle/>
          <a:p>
            <a:r>
              <a:rPr lang="en-US" sz="2400" dirty="0" smtClean="0">
                <a:solidFill>
                  <a:srgbClr val="FF0000"/>
                </a:solidFill>
              </a:rPr>
              <a:t/>
            </a:r>
            <a:br>
              <a:rPr lang="en-US" sz="2400" dirty="0" smtClean="0">
                <a:solidFill>
                  <a:srgbClr val="FF0000"/>
                </a:solidFill>
              </a:rPr>
            </a:br>
            <a:r>
              <a:rPr lang="en-US" sz="2400" dirty="0">
                <a:solidFill>
                  <a:srgbClr val="FF0000"/>
                </a:solidFill>
              </a:rPr>
              <a:t/>
            </a:r>
            <a:br>
              <a:rPr lang="en-US" sz="2400" dirty="0">
                <a:solidFill>
                  <a:srgbClr val="FF0000"/>
                </a:solidFill>
              </a:rPr>
            </a:br>
            <a:r>
              <a:rPr lang="en-US" sz="2400" dirty="0" smtClean="0">
                <a:solidFill>
                  <a:srgbClr val="FF0000"/>
                </a:solidFill>
              </a:rPr>
              <a:t/>
            </a:r>
            <a:br>
              <a:rPr lang="en-US" sz="2400" dirty="0" smtClean="0">
                <a:solidFill>
                  <a:srgbClr val="FF0000"/>
                </a:solidFill>
              </a:rPr>
            </a:br>
            <a:r>
              <a:rPr lang="en-US" sz="2400" dirty="0" smtClean="0">
                <a:solidFill>
                  <a:srgbClr val="FF0000"/>
                </a:solidFill>
              </a:rPr>
              <a:t>National </a:t>
            </a:r>
            <a:r>
              <a:rPr lang="en-US" sz="2400" dirty="0">
                <a:solidFill>
                  <a:srgbClr val="FF0000"/>
                </a:solidFill>
              </a:rPr>
              <a:t>networks </a:t>
            </a:r>
            <a:r>
              <a:rPr lang="en-US" sz="2400" dirty="0" smtClean="0">
                <a:solidFill>
                  <a:srgbClr val="FF0000"/>
                </a:solidFill>
              </a:rPr>
              <a:t>and </a:t>
            </a:r>
            <a:r>
              <a:rPr lang="en-US" sz="2400" dirty="0">
                <a:solidFill>
                  <a:srgbClr val="FF0000"/>
                </a:solidFill>
              </a:rPr>
              <a:t>HelpAge Global Network</a:t>
            </a:r>
            <a:br>
              <a:rPr lang="en-US" sz="2400" dirty="0">
                <a:solidFill>
                  <a:srgbClr val="FF0000"/>
                </a:solidFill>
              </a:rPr>
            </a:br>
            <a:endParaRPr lang="en-US" sz="2400" dirty="0"/>
          </a:p>
        </p:txBody>
      </p:sp>
      <p:sp>
        <p:nvSpPr>
          <p:cNvPr id="3" name="Content Placeholder 2"/>
          <p:cNvSpPr>
            <a:spLocks noGrp="1"/>
          </p:cNvSpPr>
          <p:nvPr>
            <p:ph idx="1"/>
          </p:nvPr>
        </p:nvSpPr>
        <p:spPr>
          <a:xfrm>
            <a:off x="850006" y="1918952"/>
            <a:ext cx="10503794" cy="4258011"/>
          </a:xfrm>
        </p:spPr>
        <p:txBody>
          <a:bodyPr>
            <a:normAutofit fontScale="25000" lnSpcReduction="20000"/>
          </a:bodyPr>
          <a:lstStyle/>
          <a:p>
            <a:pPr marL="0" indent="0">
              <a:buNone/>
            </a:pPr>
            <a:r>
              <a:rPr lang="en-US" sz="2900" b="1" dirty="0" smtClean="0"/>
              <a:t> </a:t>
            </a:r>
            <a:endParaRPr lang="en-US" sz="2900" b="1" dirty="0" smtClean="0"/>
          </a:p>
          <a:p>
            <a:pPr marL="0" indent="0">
              <a:buNone/>
            </a:pPr>
            <a:r>
              <a:rPr lang="en-US" sz="7200" b="1" dirty="0" smtClean="0">
                <a:solidFill>
                  <a:srgbClr val="FF0000"/>
                </a:solidFill>
              </a:rPr>
              <a:t>2. Promoting </a:t>
            </a:r>
            <a:r>
              <a:rPr lang="en-US" sz="7200" b="1" dirty="0">
                <a:solidFill>
                  <a:srgbClr val="FF0000"/>
                </a:solidFill>
              </a:rPr>
              <a:t>and advocating for universal health </a:t>
            </a:r>
            <a:r>
              <a:rPr lang="en-US" sz="7200" b="1" dirty="0" smtClean="0">
                <a:solidFill>
                  <a:srgbClr val="FF0000"/>
                </a:solidFill>
              </a:rPr>
              <a:t>coverage</a:t>
            </a:r>
          </a:p>
          <a:p>
            <a:pPr marL="0" lvl="0" indent="0">
              <a:buNone/>
            </a:pPr>
            <a:r>
              <a:rPr lang="en-GB" sz="7200" dirty="0" smtClean="0">
                <a:solidFill>
                  <a:prstClr val="black"/>
                </a:solidFill>
                <a:latin typeface="Calibri" panose="020F0502020204030204"/>
              </a:rPr>
              <a:t>HelpAge wants to move </a:t>
            </a:r>
            <a:r>
              <a:rPr lang="en-GB" sz="7200" dirty="0">
                <a:solidFill>
                  <a:prstClr val="black"/>
                </a:solidFill>
                <a:latin typeface="Calibri" panose="020F0502020204030204"/>
              </a:rPr>
              <a:t>away from a sole focus on the presence or absence of disease to look at healthy ageing, wellbeing, independence and functional ability. Priority areas of work are outlined in the programme offer, based on our theory of change, and include: training health workers and community-based carers; responding to needs of older people in emergencies; promoting national implementation of the WHO </a:t>
            </a:r>
            <a:r>
              <a:rPr lang="en-GB" sz="7200" dirty="0" smtClean="0">
                <a:solidFill>
                  <a:prstClr val="black"/>
                </a:solidFill>
                <a:latin typeface="Calibri" panose="020F0502020204030204"/>
              </a:rPr>
              <a:t>Global Strategy and Action Plan (GSAP) </a:t>
            </a:r>
            <a:r>
              <a:rPr lang="en-GB" sz="7200" dirty="0">
                <a:solidFill>
                  <a:prstClr val="black"/>
                </a:solidFill>
                <a:latin typeface="Calibri" panose="020F0502020204030204"/>
              </a:rPr>
              <a:t>on Ageing and Health; building evidence on UHC and older people / population ageing; Health Outcomes Tool roll out and </a:t>
            </a:r>
            <a:r>
              <a:rPr lang="en-GB" sz="7200" dirty="0" smtClean="0">
                <a:solidFill>
                  <a:prstClr val="black"/>
                </a:solidFill>
                <a:latin typeface="Calibri" panose="020F0502020204030204"/>
              </a:rPr>
              <a:t>used; </a:t>
            </a:r>
            <a:r>
              <a:rPr lang="en-GB" sz="7200" dirty="0">
                <a:solidFill>
                  <a:prstClr val="black"/>
                </a:solidFill>
                <a:latin typeface="Calibri" panose="020F0502020204030204"/>
              </a:rPr>
              <a:t>Global </a:t>
            </a:r>
            <a:r>
              <a:rPr lang="en-GB" sz="7200" dirty="0" err="1">
                <a:solidFill>
                  <a:prstClr val="black"/>
                </a:solidFill>
                <a:latin typeface="Calibri" panose="020F0502020204030204"/>
              </a:rPr>
              <a:t>AgeWatch</a:t>
            </a:r>
            <a:r>
              <a:rPr lang="en-GB" sz="7200" dirty="0">
                <a:solidFill>
                  <a:prstClr val="black"/>
                </a:solidFill>
                <a:latin typeface="Calibri" panose="020F0502020204030204"/>
              </a:rPr>
              <a:t> Insights report on older people’s health in relation to UHC; growing OCM on health and care</a:t>
            </a:r>
            <a:r>
              <a:rPr lang="en-GB" sz="7200" dirty="0" smtClean="0">
                <a:solidFill>
                  <a:prstClr val="black"/>
                </a:solidFill>
                <a:latin typeface="Calibri" panose="020F0502020204030204"/>
              </a:rPr>
              <a:t>.</a:t>
            </a:r>
          </a:p>
          <a:p>
            <a:pPr marL="0" lvl="0" indent="0">
              <a:lnSpc>
                <a:spcPct val="100000"/>
              </a:lnSpc>
              <a:spcBef>
                <a:spcPts val="0"/>
              </a:spcBef>
              <a:buClrTx/>
              <a:buNone/>
              <a:defRPr/>
            </a:pPr>
            <a:endParaRPr lang="en-GB" sz="7200" b="1" dirty="0" smtClean="0">
              <a:solidFill>
                <a:prstClr val="black"/>
              </a:solidFill>
              <a:latin typeface="Calibri" panose="020F0502020204030204"/>
            </a:endParaRPr>
          </a:p>
          <a:p>
            <a:pPr marL="0" lvl="0" indent="0">
              <a:lnSpc>
                <a:spcPct val="100000"/>
              </a:lnSpc>
              <a:spcBef>
                <a:spcPts val="0"/>
              </a:spcBef>
              <a:buClrTx/>
              <a:buNone/>
              <a:defRPr/>
            </a:pPr>
            <a:r>
              <a:rPr lang="en-GB" sz="7200" b="1" dirty="0" smtClean="0">
                <a:solidFill>
                  <a:prstClr val="black"/>
                </a:solidFill>
                <a:latin typeface="Calibri" panose="020F0502020204030204"/>
              </a:rPr>
              <a:t>WAYS </a:t>
            </a:r>
            <a:r>
              <a:rPr lang="en-GB" sz="7200" b="1" dirty="0">
                <a:solidFill>
                  <a:prstClr val="black"/>
                </a:solidFill>
                <a:latin typeface="Calibri" panose="020F0502020204030204"/>
              </a:rPr>
              <a:t>OF WORKING:</a:t>
            </a:r>
          </a:p>
          <a:p>
            <a:pPr marL="182563" lvl="0" indent="-182563">
              <a:lnSpc>
                <a:spcPct val="100000"/>
              </a:lnSpc>
              <a:spcBef>
                <a:spcPts val="0"/>
              </a:spcBef>
              <a:buClrTx/>
              <a:defRPr/>
            </a:pPr>
            <a:r>
              <a:rPr lang="en-GB" sz="7200" dirty="0">
                <a:solidFill>
                  <a:prstClr val="black"/>
                </a:solidFill>
                <a:latin typeface="Calibri" panose="020F0502020204030204"/>
              </a:rPr>
              <a:t>Shifting focus from disease/curative approach towards promotion of good health, functional ability and wellbeing, exploring convergence/integration of health and social care.</a:t>
            </a:r>
          </a:p>
          <a:p>
            <a:pPr marL="182563" lvl="0" indent="-182563">
              <a:lnSpc>
                <a:spcPct val="100000"/>
              </a:lnSpc>
              <a:spcBef>
                <a:spcPts val="0"/>
              </a:spcBef>
              <a:buClrTx/>
              <a:defRPr/>
            </a:pPr>
            <a:r>
              <a:rPr lang="en-GB" sz="7200" dirty="0">
                <a:solidFill>
                  <a:prstClr val="black"/>
                </a:solidFill>
                <a:latin typeface="Calibri" panose="020F0502020204030204"/>
              </a:rPr>
              <a:t>All programme delivery work explicitly linked with and informed by our advocacy objectives, focusing on changes we want to see at health system and policy levels (theory of change).</a:t>
            </a:r>
          </a:p>
          <a:p>
            <a:pPr marL="182563" lvl="0" indent="-182563">
              <a:lnSpc>
                <a:spcPct val="100000"/>
              </a:lnSpc>
              <a:spcBef>
                <a:spcPts val="0"/>
              </a:spcBef>
              <a:buClrTx/>
              <a:defRPr/>
            </a:pPr>
            <a:r>
              <a:rPr lang="en-GB" sz="7200" dirty="0">
                <a:solidFill>
                  <a:prstClr val="black"/>
                </a:solidFill>
                <a:latin typeface="Calibri" panose="020F0502020204030204"/>
              </a:rPr>
              <a:t>Increased focus on data collection and utilisation from our programmes, including digital.</a:t>
            </a:r>
          </a:p>
          <a:p>
            <a:pPr marL="182563" lvl="0" indent="-182563">
              <a:lnSpc>
                <a:spcPct val="100000"/>
              </a:lnSpc>
              <a:spcBef>
                <a:spcPts val="0"/>
              </a:spcBef>
              <a:buClrTx/>
              <a:defRPr/>
            </a:pPr>
            <a:r>
              <a:rPr lang="en-GB" sz="7200" dirty="0">
                <a:solidFill>
                  <a:prstClr val="black"/>
                </a:solidFill>
                <a:latin typeface="Calibri" panose="020F0502020204030204"/>
              </a:rPr>
              <a:t>Strengthened learning between regions and across the network through the health and care working group and knowledge platform.</a:t>
            </a:r>
          </a:p>
          <a:p>
            <a:pPr marL="0" lvl="0" indent="0">
              <a:buNone/>
            </a:pPr>
            <a:endParaRPr lang="en-GB" sz="7200" dirty="0">
              <a:solidFill>
                <a:prstClr val="black"/>
              </a:solidFill>
              <a:latin typeface="Calibri" panose="020F0502020204030204"/>
            </a:endParaRPr>
          </a:p>
          <a:p>
            <a:pPr marL="0" indent="0">
              <a:buNone/>
            </a:pPr>
            <a:endParaRPr lang="en-US" sz="7200" b="1" dirty="0">
              <a:solidFill>
                <a:srgbClr val="FF0000"/>
              </a:solidFill>
            </a:endParaRPr>
          </a:p>
          <a:p>
            <a:pPr marL="0" lvl="0" indent="0">
              <a:lnSpc>
                <a:spcPct val="100000"/>
              </a:lnSpc>
              <a:spcBef>
                <a:spcPts val="0"/>
              </a:spcBef>
              <a:buClrTx/>
              <a:buNone/>
              <a:defRPr/>
            </a:pPr>
            <a:endParaRPr lang="en-GB" sz="4500" dirty="0">
              <a:solidFill>
                <a:prstClr val="black"/>
              </a:solidFill>
              <a:latin typeface="Calibri" panose="020F0502020204030204"/>
            </a:endParaRPr>
          </a:p>
          <a:p>
            <a:pPr marL="514350" indent="-514350">
              <a:buAutoNum type="arabicPeriod"/>
            </a:pPr>
            <a:endParaRPr lang="en-US" sz="2900" b="1" dirty="0" smtClean="0"/>
          </a:p>
          <a:p>
            <a:pPr marL="0" indent="0">
              <a:buNone/>
            </a:pPr>
            <a:r>
              <a:rPr lang="en-US" sz="2900" b="1" dirty="0" smtClean="0"/>
              <a:t> </a:t>
            </a:r>
            <a:endParaRPr lang="en-US" sz="2900" b="1" dirty="0" smtClean="0">
              <a:solidFill>
                <a:srgbClr val="FF0000"/>
              </a:solidFill>
            </a:endParaRPr>
          </a:p>
        </p:txBody>
      </p:sp>
    </p:spTree>
    <p:extLst>
      <p:ext uri="{BB962C8B-B14F-4D97-AF65-F5344CB8AC3E}">
        <p14:creationId xmlns:p14="http://schemas.microsoft.com/office/powerpoint/2010/main" val="3034409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307" y="365126"/>
            <a:ext cx="10748493" cy="1463674"/>
          </a:xfrm>
        </p:spPr>
        <p:txBody>
          <a:bodyPr>
            <a:normAutofit fontScale="90000"/>
          </a:bodyPr>
          <a:lstStyle/>
          <a:p>
            <a:r>
              <a:rPr lang="en-US" sz="2400" dirty="0" smtClean="0">
                <a:solidFill>
                  <a:srgbClr val="FF0000"/>
                </a:solidFill>
              </a:rPr>
              <a:t/>
            </a:r>
            <a:br>
              <a:rPr lang="en-US" sz="2400" dirty="0" smtClean="0">
                <a:solidFill>
                  <a:srgbClr val="FF0000"/>
                </a:solidFill>
              </a:rPr>
            </a:br>
            <a:r>
              <a:rPr lang="en-US" sz="2400" dirty="0">
                <a:solidFill>
                  <a:srgbClr val="FF0000"/>
                </a:solidFill>
              </a:rPr>
              <a:t/>
            </a:r>
            <a:br>
              <a:rPr lang="en-US" sz="2400" dirty="0">
                <a:solidFill>
                  <a:srgbClr val="FF0000"/>
                </a:solidFill>
              </a:rPr>
            </a:br>
            <a:r>
              <a:rPr lang="en-US" sz="2400" dirty="0" smtClean="0">
                <a:solidFill>
                  <a:srgbClr val="FF0000"/>
                </a:solidFill>
              </a:rPr>
              <a:t/>
            </a:r>
            <a:br>
              <a:rPr lang="en-US" sz="2400" dirty="0" smtClean="0">
                <a:solidFill>
                  <a:srgbClr val="FF0000"/>
                </a:solidFill>
              </a:rPr>
            </a:br>
            <a:r>
              <a:rPr lang="en-US" sz="2400" dirty="0" smtClean="0">
                <a:solidFill>
                  <a:srgbClr val="FF0000"/>
                </a:solidFill>
              </a:rPr>
              <a:t>National </a:t>
            </a:r>
            <a:r>
              <a:rPr lang="en-US" sz="2400" dirty="0">
                <a:solidFill>
                  <a:srgbClr val="FF0000"/>
                </a:solidFill>
              </a:rPr>
              <a:t>networks </a:t>
            </a:r>
            <a:r>
              <a:rPr lang="en-US" sz="2400" dirty="0" smtClean="0">
                <a:solidFill>
                  <a:srgbClr val="FF0000"/>
                </a:solidFill>
              </a:rPr>
              <a:t>and </a:t>
            </a:r>
            <a:r>
              <a:rPr lang="en-US" sz="2400" dirty="0">
                <a:solidFill>
                  <a:srgbClr val="FF0000"/>
                </a:solidFill>
              </a:rPr>
              <a:t>HelpAge Global Network</a:t>
            </a:r>
            <a:br>
              <a:rPr lang="en-US" sz="2400" dirty="0">
                <a:solidFill>
                  <a:srgbClr val="FF0000"/>
                </a:solidFill>
              </a:rPr>
            </a:br>
            <a:endParaRPr lang="en-US" sz="2400" dirty="0"/>
          </a:p>
        </p:txBody>
      </p:sp>
      <p:sp>
        <p:nvSpPr>
          <p:cNvPr id="3" name="Content Placeholder 2"/>
          <p:cNvSpPr>
            <a:spLocks noGrp="1"/>
          </p:cNvSpPr>
          <p:nvPr>
            <p:ph idx="1"/>
          </p:nvPr>
        </p:nvSpPr>
        <p:spPr>
          <a:xfrm>
            <a:off x="850006" y="1918952"/>
            <a:ext cx="10503794" cy="4258011"/>
          </a:xfrm>
        </p:spPr>
        <p:txBody>
          <a:bodyPr>
            <a:normAutofit fontScale="32500" lnSpcReduction="20000"/>
          </a:bodyPr>
          <a:lstStyle/>
          <a:p>
            <a:pPr marL="0" indent="0">
              <a:buNone/>
            </a:pPr>
            <a:r>
              <a:rPr lang="en-US" sz="2900" b="1" dirty="0" smtClean="0"/>
              <a:t> </a:t>
            </a:r>
            <a:endParaRPr lang="en-US" sz="2900" b="1" dirty="0" smtClean="0"/>
          </a:p>
          <a:p>
            <a:pPr marL="0" indent="0">
              <a:buNone/>
            </a:pPr>
            <a:endParaRPr lang="en-US" sz="2900" b="1" dirty="0">
              <a:solidFill>
                <a:srgbClr val="FF0000"/>
              </a:solidFill>
            </a:endParaRPr>
          </a:p>
          <a:p>
            <a:pPr marL="0" indent="0">
              <a:buNone/>
            </a:pPr>
            <a:r>
              <a:rPr lang="en-US" sz="5500" b="1" dirty="0" smtClean="0">
                <a:solidFill>
                  <a:srgbClr val="FF0000"/>
                </a:solidFill>
              </a:rPr>
              <a:t>3. Challenging ageism</a:t>
            </a:r>
          </a:p>
          <a:p>
            <a:pPr marL="0" lvl="0" indent="0">
              <a:lnSpc>
                <a:spcPct val="100000"/>
              </a:lnSpc>
              <a:spcBef>
                <a:spcPts val="0"/>
              </a:spcBef>
              <a:buClrTx/>
              <a:buNone/>
              <a:defRPr/>
            </a:pPr>
            <a:r>
              <a:rPr lang="en-GB" sz="5500" dirty="0">
                <a:solidFill>
                  <a:prstClr val="black"/>
                </a:solidFill>
                <a:latin typeface="Calibri" panose="020F0502020204030204"/>
              </a:rPr>
              <a:t>Older people, ADA partners and network members recognise ageism and are empowered to take individual and collective campaign action against it</a:t>
            </a:r>
            <a:endParaRPr lang="en-GB" sz="5500" b="1" dirty="0">
              <a:solidFill>
                <a:prstClr val="black"/>
              </a:solidFill>
              <a:latin typeface="Calibri" panose="020F0502020204030204"/>
            </a:endParaRPr>
          </a:p>
          <a:p>
            <a:pPr marL="0" lvl="0" indent="0">
              <a:lnSpc>
                <a:spcPct val="100000"/>
              </a:lnSpc>
              <a:spcBef>
                <a:spcPts val="0"/>
              </a:spcBef>
              <a:buClrTx/>
              <a:buNone/>
              <a:defRPr/>
            </a:pPr>
            <a:r>
              <a:rPr lang="en-GB" sz="5500" dirty="0">
                <a:solidFill>
                  <a:prstClr val="black"/>
                </a:solidFill>
                <a:latin typeface="Calibri" panose="020F0502020204030204"/>
              </a:rPr>
              <a:t>Develop a global narrative about ageism and challenge through </a:t>
            </a:r>
            <a:r>
              <a:rPr lang="en-GB" sz="5500" dirty="0" err="1">
                <a:solidFill>
                  <a:prstClr val="black"/>
                </a:solidFill>
                <a:latin typeface="Calibri" panose="020F0502020204030204"/>
              </a:rPr>
              <a:t>grassroot</a:t>
            </a:r>
            <a:r>
              <a:rPr lang="en-GB" sz="5500" dirty="0">
                <a:solidFill>
                  <a:prstClr val="black"/>
                </a:solidFill>
                <a:latin typeface="Calibri" panose="020F0502020204030204"/>
              </a:rPr>
              <a:t> action</a:t>
            </a:r>
          </a:p>
          <a:p>
            <a:pPr marL="0" lvl="0" indent="0">
              <a:lnSpc>
                <a:spcPct val="100000"/>
              </a:lnSpc>
              <a:spcBef>
                <a:spcPts val="0"/>
              </a:spcBef>
              <a:buClrTx/>
              <a:buNone/>
              <a:defRPr/>
            </a:pPr>
            <a:r>
              <a:rPr lang="en-GB" sz="5500" dirty="0">
                <a:solidFill>
                  <a:prstClr val="black"/>
                </a:solidFill>
                <a:latin typeface="Calibri" panose="020F0502020204030204"/>
              </a:rPr>
              <a:t>HelpAge staff, ADA partners &amp; network members invested in global campaign to address </a:t>
            </a:r>
            <a:r>
              <a:rPr lang="en-GB" sz="5500" dirty="0" smtClean="0">
                <a:solidFill>
                  <a:prstClr val="black"/>
                </a:solidFill>
                <a:latin typeface="Calibri" panose="020F0502020204030204"/>
              </a:rPr>
              <a:t>ageism</a:t>
            </a:r>
          </a:p>
          <a:p>
            <a:pPr marL="0" lvl="0" indent="0">
              <a:lnSpc>
                <a:spcPct val="100000"/>
              </a:lnSpc>
              <a:spcBef>
                <a:spcPts val="0"/>
              </a:spcBef>
              <a:buClrTx/>
              <a:buNone/>
              <a:defRPr/>
            </a:pPr>
            <a:endParaRPr lang="en-GB" sz="5500" b="1" dirty="0" smtClean="0">
              <a:solidFill>
                <a:prstClr val="black"/>
              </a:solidFill>
              <a:latin typeface="Calibri" panose="020F0502020204030204"/>
            </a:endParaRPr>
          </a:p>
          <a:p>
            <a:pPr marL="0" lvl="0" indent="0">
              <a:lnSpc>
                <a:spcPct val="100000"/>
              </a:lnSpc>
              <a:spcBef>
                <a:spcPts val="0"/>
              </a:spcBef>
              <a:buClrTx/>
              <a:buNone/>
              <a:defRPr/>
            </a:pPr>
            <a:r>
              <a:rPr lang="en-GB" sz="5500" b="1" dirty="0" smtClean="0">
                <a:solidFill>
                  <a:prstClr val="black"/>
                </a:solidFill>
                <a:latin typeface="Calibri" panose="020F0502020204030204"/>
              </a:rPr>
              <a:t>WAYS </a:t>
            </a:r>
            <a:r>
              <a:rPr lang="en-GB" sz="5500" b="1" dirty="0">
                <a:solidFill>
                  <a:prstClr val="black"/>
                </a:solidFill>
                <a:latin typeface="Calibri" panose="020F0502020204030204"/>
              </a:rPr>
              <a:t>OF WORKING:</a:t>
            </a:r>
          </a:p>
          <a:p>
            <a:pPr marL="0" lvl="0" indent="0">
              <a:lnSpc>
                <a:spcPct val="100000"/>
              </a:lnSpc>
              <a:spcBef>
                <a:spcPts val="0"/>
              </a:spcBef>
              <a:buClrTx/>
              <a:buNone/>
              <a:defRPr/>
            </a:pPr>
            <a:r>
              <a:rPr lang="en-GB" sz="5500" dirty="0">
                <a:solidFill>
                  <a:prstClr val="black"/>
                </a:solidFill>
                <a:latin typeface="Calibri" panose="020F0502020204030204"/>
              </a:rPr>
              <a:t>Leadership training/capacity building/awareness raising with ADA partners and older people</a:t>
            </a:r>
          </a:p>
          <a:p>
            <a:pPr marL="0" lvl="0" indent="0">
              <a:lnSpc>
                <a:spcPct val="100000"/>
              </a:lnSpc>
              <a:spcBef>
                <a:spcPts val="0"/>
              </a:spcBef>
              <a:buClrTx/>
              <a:buNone/>
              <a:defRPr/>
            </a:pPr>
            <a:r>
              <a:rPr lang="en-GB" sz="5500" dirty="0">
                <a:solidFill>
                  <a:prstClr val="black"/>
                </a:solidFill>
                <a:latin typeface="Calibri" panose="020F0502020204030204"/>
              </a:rPr>
              <a:t>Collaborate with the WHO, contribute to the work of the global coalition convened by the WHO. </a:t>
            </a:r>
          </a:p>
          <a:p>
            <a:pPr marL="0" lvl="0" indent="0">
              <a:lnSpc>
                <a:spcPct val="100000"/>
              </a:lnSpc>
              <a:spcBef>
                <a:spcPts val="0"/>
              </a:spcBef>
              <a:buClrTx/>
              <a:buNone/>
              <a:defRPr/>
            </a:pPr>
            <a:r>
              <a:rPr lang="en-GB" sz="5500" dirty="0">
                <a:solidFill>
                  <a:prstClr val="black"/>
                </a:solidFill>
                <a:latin typeface="Calibri" panose="020F0502020204030204"/>
              </a:rPr>
              <a:t>Convene the Global Campaigners Against Ageism to disseminate campaign news and actions across HelpAge and the network </a:t>
            </a:r>
          </a:p>
          <a:p>
            <a:pPr marL="0" lvl="0" indent="0">
              <a:lnSpc>
                <a:spcPct val="100000"/>
              </a:lnSpc>
              <a:spcBef>
                <a:spcPts val="0"/>
              </a:spcBef>
              <a:buClrTx/>
              <a:buNone/>
              <a:defRPr/>
            </a:pPr>
            <a:r>
              <a:rPr lang="en-GB" sz="5500" dirty="0">
                <a:solidFill>
                  <a:prstClr val="black"/>
                </a:solidFill>
                <a:latin typeface="Calibri" panose="020F0502020204030204"/>
              </a:rPr>
              <a:t>Develop joint projects with network members to gather knowledge and evidence</a:t>
            </a:r>
          </a:p>
          <a:p>
            <a:pPr marL="0" lvl="0" indent="0">
              <a:lnSpc>
                <a:spcPct val="100000"/>
              </a:lnSpc>
              <a:spcBef>
                <a:spcPts val="0"/>
              </a:spcBef>
              <a:buClrTx/>
              <a:buNone/>
              <a:defRPr/>
            </a:pPr>
            <a:r>
              <a:rPr lang="en-GB" sz="5500" dirty="0">
                <a:solidFill>
                  <a:prstClr val="black"/>
                </a:solidFill>
                <a:latin typeface="Calibri" panose="020F0502020204030204"/>
              </a:rPr>
              <a:t>Focus on ageism in health and care; audits of ageism and age-based discrimination in policy</a:t>
            </a:r>
          </a:p>
          <a:p>
            <a:pPr marL="0" lvl="0" indent="0">
              <a:lnSpc>
                <a:spcPct val="100000"/>
              </a:lnSpc>
              <a:spcBef>
                <a:spcPts val="0"/>
              </a:spcBef>
              <a:buClrTx/>
              <a:buNone/>
              <a:defRPr/>
            </a:pPr>
            <a:r>
              <a:rPr lang="en-GB" sz="5500" dirty="0">
                <a:solidFill>
                  <a:prstClr val="black"/>
                </a:solidFill>
                <a:latin typeface="Calibri" panose="020F0502020204030204"/>
              </a:rPr>
              <a:t>Develop a range of tools to support work on ageism (research, policy briefings, awareness)</a:t>
            </a:r>
          </a:p>
          <a:p>
            <a:pPr marL="0" lvl="0" indent="0">
              <a:lnSpc>
                <a:spcPct val="100000"/>
              </a:lnSpc>
              <a:spcBef>
                <a:spcPts val="0"/>
              </a:spcBef>
              <a:buClrTx/>
              <a:buNone/>
              <a:defRPr/>
            </a:pPr>
            <a:endParaRPr lang="en-GB" sz="3800" dirty="0">
              <a:solidFill>
                <a:prstClr val="black"/>
              </a:solidFill>
              <a:latin typeface="Calibri" panose="020F0502020204030204"/>
            </a:endParaRPr>
          </a:p>
          <a:p>
            <a:pPr marL="514350" indent="-514350">
              <a:buAutoNum type="arabicPeriod"/>
            </a:pPr>
            <a:endParaRPr lang="en-US" sz="3800" b="1" dirty="0" smtClean="0"/>
          </a:p>
          <a:p>
            <a:pPr marL="0" indent="0">
              <a:buNone/>
            </a:pPr>
            <a:r>
              <a:rPr lang="en-US" sz="2900" b="1" dirty="0" smtClean="0"/>
              <a:t> </a:t>
            </a:r>
            <a:endParaRPr lang="en-US" sz="2900" b="1" dirty="0" smtClean="0">
              <a:solidFill>
                <a:srgbClr val="FF0000"/>
              </a:solidFill>
            </a:endParaRPr>
          </a:p>
        </p:txBody>
      </p:sp>
    </p:spTree>
    <p:extLst>
      <p:ext uri="{BB962C8B-B14F-4D97-AF65-F5344CB8AC3E}">
        <p14:creationId xmlns:p14="http://schemas.microsoft.com/office/powerpoint/2010/main" val="542891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307" y="365126"/>
            <a:ext cx="10748493" cy="1463674"/>
          </a:xfrm>
        </p:spPr>
        <p:txBody>
          <a:bodyPr>
            <a:normAutofit fontScale="90000"/>
          </a:bodyPr>
          <a:lstStyle/>
          <a:p>
            <a:r>
              <a:rPr lang="en-US" sz="2400" dirty="0" smtClean="0">
                <a:solidFill>
                  <a:srgbClr val="FF0000"/>
                </a:solidFill>
              </a:rPr>
              <a:t/>
            </a:r>
            <a:br>
              <a:rPr lang="en-US" sz="2400" dirty="0" smtClean="0">
                <a:solidFill>
                  <a:srgbClr val="FF0000"/>
                </a:solidFill>
              </a:rPr>
            </a:br>
            <a:r>
              <a:rPr lang="en-US" sz="2400" dirty="0">
                <a:solidFill>
                  <a:srgbClr val="FF0000"/>
                </a:solidFill>
              </a:rPr>
              <a:t/>
            </a:r>
            <a:br>
              <a:rPr lang="en-US" sz="2400" dirty="0">
                <a:solidFill>
                  <a:srgbClr val="FF0000"/>
                </a:solidFill>
              </a:rPr>
            </a:br>
            <a:r>
              <a:rPr lang="en-US" sz="2400" dirty="0" smtClean="0">
                <a:solidFill>
                  <a:srgbClr val="FF0000"/>
                </a:solidFill>
              </a:rPr>
              <a:t/>
            </a:r>
            <a:br>
              <a:rPr lang="en-US" sz="2400" dirty="0" smtClean="0">
                <a:solidFill>
                  <a:srgbClr val="FF0000"/>
                </a:solidFill>
              </a:rPr>
            </a:br>
            <a:r>
              <a:rPr lang="en-US" sz="2400" dirty="0" smtClean="0">
                <a:solidFill>
                  <a:srgbClr val="FF0000"/>
                </a:solidFill>
              </a:rPr>
              <a:t>National </a:t>
            </a:r>
            <a:r>
              <a:rPr lang="en-US" sz="2400" dirty="0">
                <a:solidFill>
                  <a:srgbClr val="FF0000"/>
                </a:solidFill>
              </a:rPr>
              <a:t>networks </a:t>
            </a:r>
            <a:r>
              <a:rPr lang="en-US" sz="2400" dirty="0" smtClean="0">
                <a:solidFill>
                  <a:srgbClr val="FF0000"/>
                </a:solidFill>
              </a:rPr>
              <a:t>and </a:t>
            </a:r>
            <a:r>
              <a:rPr lang="en-US" sz="2400" dirty="0">
                <a:solidFill>
                  <a:srgbClr val="FF0000"/>
                </a:solidFill>
              </a:rPr>
              <a:t>HelpAge Global Network</a:t>
            </a:r>
            <a:br>
              <a:rPr lang="en-US" sz="2400" dirty="0">
                <a:solidFill>
                  <a:srgbClr val="FF0000"/>
                </a:solidFill>
              </a:rPr>
            </a:br>
            <a:endParaRPr lang="en-US" sz="2400" dirty="0"/>
          </a:p>
        </p:txBody>
      </p:sp>
      <p:sp>
        <p:nvSpPr>
          <p:cNvPr id="3" name="Content Placeholder 2"/>
          <p:cNvSpPr>
            <a:spLocks noGrp="1"/>
          </p:cNvSpPr>
          <p:nvPr>
            <p:ph idx="1"/>
          </p:nvPr>
        </p:nvSpPr>
        <p:spPr>
          <a:xfrm>
            <a:off x="850006" y="1918952"/>
            <a:ext cx="10503794" cy="4258011"/>
          </a:xfrm>
        </p:spPr>
        <p:txBody>
          <a:bodyPr>
            <a:normAutofit fontScale="77500" lnSpcReduction="20000"/>
          </a:bodyPr>
          <a:lstStyle/>
          <a:p>
            <a:pPr marL="0" indent="0">
              <a:buNone/>
            </a:pPr>
            <a:r>
              <a:rPr lang="en-US" sz="2900" b="1" dirty="0" smtClean="0"/>
              <a:t> </a:t>
            </a:r>
            <a:endParaRPr lang="en-US" sz="2900" b="1" dirty="0" smtClean="0"/>
          </a:p>
          <a:p>
            <a:pPr marL="0" indent="0">
              <a:buNone/>
            </a:pPr>
            <a:r>
              <a:rPr lang="en-US" sz="2300" b="1" dirty="0">
                <a:solidFill>
                  <a:srgbClr val="FF0000"/>
                </a:solidFill>
              </a:rPr>
              <a:t>4. Strengthening the voice of older people and make them heard</a:t>
            </a:r>
          </a:p>
          <a:p>
            <a:pPr marL="0" lvl="0" indent="0">
              <a:buNone/>
            </a:pPr>
            <a:endParaRPr lang="en-US" sz="3200" dirty="0" smtClean="0">
              <a:solidFill>
                <a:prstClr val="black"/>
              </a:solidFill>
              <a:latin typeface="Calibri" panose="020F0502020204030204"/>
            </a:endParaRPr>
          </a:p>
          <a:p>
            <a:pPr marL="0" lvl="0" indent="0">
              <a:buNone/>
            </a:pPr>
            <a:r>
              <a:rPr lang="en-US" sz="3200" dirty="0" smtClean="0">
                <a:solidFill>
                  <a:prstClr val="black"/>
                </a:solidFill>
                <a:latin typeface="Calibri" panose="020F0502020204030204"/>
              </a:rPr>
              <a:t>Older </a:t>
            </a:r>
            <a:r>
              <a:rPr lang="en-US" sz="3200" dirty="0">
                <a:solidFill>
                  <a:prstClr val="black"/>
                </a:solidFill>
                <a:latin typeface="Calibri" panose="020F0502020204030204"/>
              </a:rPr>
              <a:t>women and men, </a:t>
            </a:r>
            <a:r>
              <a:rPr lang="en-GB" sz="3200" dirty="0">
                <a:solidFill>
                  <a:prstClr val="black"/>
                </a:solidFill>
                <a:latin typeface="Calibri" panose="020F0502020204030204"/>
              </a:rPr>
              <a:t>including those with disabilities, their caregivers, their dependents and </a:t>
            </a:r>
            <a:r>
              <a:rPr lang="en-US" sz="3200" dirty="0">
                <a:solidFill>
                  <a:prstClr val="black"/>
                </a:solidFill>
                <a:latin typeface="Calibri" panose="020F0502020204030204"/>
              </a:rPr>
              <a:t> those facing intersectional discrimination, are </a:t>
            </a:r>
            <a:r>
              <a:rPr lang="en-GB" sz="3200" dirty="0">
                <a:solidFill>
                  <a:prstClr val="black"/>
                </a:solidFill>
                <a:latin typeface="Calibri" panose="020F0502020204030204"/>
              </a:rPr>
              <a:t>able to fully enjoy their rights, are </a:t>
            </a:r>
            <a:r>
              <a:rPr lang="en-US" sz="3200" dirty="0">
                <a:solidFill>
                  <a:prstClr val="black"/>
                </a:solidFill>
                <a:latin typeface="Calibri" panose="020F0502020204030204"/>
              </a:rPr>
              <a:t>safe and secure, and free from all forms of, and the threat of, violence, abuse and neglect so that they are safe to pursue a life of dignity and continued development, including in time of crisis. </a:t>
            </a:r>
            <a:r>
              <a:rPr lang="en-GB" sz="3200" dirty="0">
                <a:solidFill>
                  <a:prstClr val="black"/>
                </a:solidFill>
                <a:latin typeface="Calibri" panose="020F0502020204030204"/>
              </a:rPr>
              <a:t>Protection and inclusion will be central to the work of HelpAge as they are crucial to saving lives, alleviating suffering and enhancing human dignity. </a:t>
            </a:r>
            <a:endParaRPr lang="en-US" sz="2900" b="1" dirty="0" smtClean="0"/>
          </a:p>
          <a:p>
            <a:pPr marL="514350" indent="-514350">
              <a:buAutoNum type="arabicPeriod"/>
            </a:pPr>
            <a:endParaRPr lang="en-US" sz="2900" b="1" dirty="0"/>
          </a:p>
          <a:p>
            <a:pPr marL="0" indent="0">
              <a:buNone/>
            </a:pPr>
            <a:r>
              <a:rPr lang="en-US" sz="2900" b="1" dirty="0" smtClean="0"/>
              <a:t> </a:t>
            </a:r>
            <a:endParaRPr lang="en-US" sz="2900" b="1" dirty="0" smtClean="0">
              <a:solidFill>
                <a:srgbClr val="FF0000"/>
              </a:solidFill>
            </a:endParaRPr>
          </a:p>
        </p:txBody>
      </p:sp>
    </p:spTree>
    <p:extLst>
      <p:ext uri="{BB962C8B-B14F-4D97-AF65-F5344CB8AC3E}">
        <p14:creationId xmlns:p14="http://schemas.microsoft.com/office/powerpoint/2010/main" val="1494467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307" y="365126"/>
            <a:ext cx="10748493" cy="1463674"/>
          </a:xfrm>
        </p:spPr>
        <p:txBody>
          <a:bodyPr>
            <a:normAutofit fontScale="90000"/>
          </a:bodyPr>
          <a:lstStyle/>
          <a:p>
            <a:r>
              <a:rPr lang="en-US" sz="2400" dirty="0" smtClean="0">
                <a:solidFill>
                  <a:srgbClr val="FF0000"/>
                </a:solidFill>
              </a:rPr>
              <a:t/>
            </a:r>
            <a:br>
              <a:rPr lang="en-US" sz="2400" dirty="0" smtClean="0">
                <a:solidFill>
                  <a:srgbClr val="FF0000"/>
                </a:solidFill>
              </a:rPr>
            </a:br>
            <a:r>
              <a:rPr lang="en-US" sz="2400" dirty="0">
                <a:solidFill>
                  <a:srgbClr val="FF0000"/>
                </a:solidFill>
              </a:rPr>
              <a:t/>
            </a:r>
            <a:br>
              <a:rPr lang="en-US" sz="2400" dirty="0">
                <a:solidFill>
                  <a:srgbClr val="FF0000"/>
                </a:solidFill>
              </a:rPr>
            </a:br>
            <a:r>
              <a:rPr lang="en-US" sz="2400" dirty="0" smtClean="0">
                <a:solidFill>
                  <a:srgbClr val="FF0000"/>
                </a:solidFill>
              </a:rPr>
              <a:t/>
            </a:r>
            <a:br>
              <a:rPr lang="en-US" sz="2400" dirty="0" smtClean="0">
                <a:solidFill>
                  <a:srgbClr val="FF0000"/>
                </a:solidFill>
              </a:rPr>
            </a:br>
            <a:r>
              <a:rPr lang="en-US" sz="2400" dirty="0" smtClean="0">
                <a:solidFill>
                  <a:srgbClr val="FF0000"/>
                </a:solidFill>
              </a:rPr>
              <a:t>National </a:t>
            </a:r>
            <a:r>
              <a:rPr lang="en-US" sz="2400" dirty="0">
                <a:solidFill>
                  <a:srgbClr val="FF0000"/>
                </a:solidFill>
              </a:rPr>
              <a:t>networks </a:t>
            </a:r>
            <a:r>
              <a:rPr lang="en-US" sz="2400" dirty="0" smtClean="0">
                <a:solidFill>
                  <a:srgbClr val="FF0000"/>
                </a:solidFill>
              </a:rPr>
              <a:t>and </a:t>
            </a:r>
            <a:r>
              <a:rPr lang="en-US" sz="2400" dirty="0">
                <a:solidFill>
                  <a:srgbClr val="FF0000"/>
                </a:solidFill>
              </a:rPr>
              <a:t>HelpAge Global Network</a:t>
            </a:r>
            <a:br>
              <a:rPr lang="en-US" sz="2400" dirty="0">
                <a:solidFill>
                  <a:srgbClr val="FF0000"/>
                </a:solidFill>
              </a:rPr>
            </a:br>
            <a:endParaRPr lang="en-US" sz="2400" dirty="0"/>
          </a:p>
        </p:txBody>
      </p:sp>
      <p:sp>
        <p:nvSpPr>
          <p:cNvPr id="3" name="Content Placeholder 2"/>
          <p:cNvSpPr>
            <a:spLocks noGrp="1"/>
          </p:cNvSpPr>
          <p:nvPr>
            <p:ph idx="1"/>
          </p:nvPr>
        </p:nvSpPr>
        <p:spPr>
          <a:xfrm>
            <a:off x="850006" y="1918952"/>
            <a:ext cx="10503794" cy="4258011"/>
          </a:xfrm>
        </p:spPr>
        <p:txBody>
          <a:bodyPr>
            <a:normAutofit fontScale="47500" lnSpcReduction="20000"/>
          </a:bodyPr>
          <a:lstStyle/>
          <a:p>
            <a:pPr marL="0" indent="0">
              <a:buNone/>
            </a:pPr>
            <a:r>
              <a:rPr lang="en-US" sz="2900" b="1" dirty="0" smtClean="0"/>
              <a:t> </a:t>
            </a:r>
            <a:endParaRPr lang="en-US" sz="2900" b="1" dirty="0" smtClean="0"/>
          </a:p>
          <a:p>
            <a:pPr marL="0" indent="0">
              <a:lnSpc>
                <a:spcPct val="100000"/>
              </a:lnSpc>
              <a:spcBef>
                <a:spcPts val="0"/>
              </a:spcBef>
              <a:buClrTx/>
              <a:buNone/>
              <a:defRPr/>
            </a:pPr>
            <a:r>
              <a:rPr lang="en-GB" sz="4200" dirty="0">
                <a:solidFill>
                  <a:prstClr val="black"/>
                </a:solidFill>
                <a:latin typeface="Calibri" panose="020F0502020204030204"/>
              </a:rPr>
              <a:t>To achieve this we will:</a:t>
            </a:r>
          </a:p>
          <a:p>
            <a:pPr lvl="0">
              <a:lnSpc>
                <a:spcPct val="100000"/>
              </a:lnSpc>
              <a:spcBef>
                <a:spcPts val="0"/>
              </a:spcBef>
              <a:buClrTx/>
              <a:defRPr/>
            </a:pPr>
            <a:endParaRPr lang="en-GB" sz="4200" dirty="0" smtClean="0">
              <a:solidFill>
                <a:prstClr val="black"/>
              </a:solidFill>
              <a:latin typeface="Calibri" panose="020F0502020204030204"/>
            </a:endParaRPr>
          </a:p>
          <a:p>
            <a:pPr lvl="0">
              <a:lnSpc>
                <a:spcPct val="100000"/>
              </a:lnSpc>
              <a:spcBef>
                <a:spcPts val="0"/>
              </a:spcBef>
              <a:buClrTx/>
              <a:defRPr/>
            </a:pPr>
            <a:r>
              <a:rPr lang="en-GB" sz="4200" dirty="0" smtClean="0">
                <a:solidFill>
                  <a:prstClr val="black"/>
                </a:solidFill>
                <a:latin typeface="Calibri" panose="020F0502020204030204"/>
              </a:rPr>
              <a:t>Ensure </a:t>
            </a:r>
            <a:r>
              <a:rPr lang="en-GB" sz="4200" dirty="0">
                <a:solidFill>
                  <a:prstClr val="black"/>
                </a:solidFill>
                <a:latin typeface="Calibri" panose="020F0502020204030204"/>
              </a:rPr>
              <a:t>Protection Mainstreaming Approach is well understood and effectively applied in all humanitarian responses regardless of the sector </a:t>
            </a:r>
          </a:p>
          <a:p>
            <a:pPr lvl="0">
              <a:lnSpc>
                <a:spcPct val="100000"/>
              </a:lnSpc>
              <a:spcBef>
                <a:spcPts val="0"/>
              </a:spcBef>
              <a:buClrTx/>
              <a:defRPr/>
            </a:pPr>
            <a:r>
              <a:rPr lang="en-GB" sz="4200" dirty="0">
                <a:solidFill>
                  <a:prstClr val="black"/>
                </a:solidFill>
                <a:latin typeface="Calibri" panose="020F0502020204030204"/>
              </a:rPr>
              <a:t>Build the capacity of the Network to deliver a quality protection response based on HelpAge model</a:t>
            </a:r>
          </a:p>
          <a:p>
            <a:pPr lvl="0">
              <a:lnSpc>
                <a:spcPct val="100000"/>
              </a:lnSpc>
              <a:spcBef>
                <a:spcPts val="0"/>
              </a:spcBef>
              <a:buClrTx/>
              <a:defRPr/>
            </a:pPr>
            <a:r>
              <a:rPr lang="en-GB" sz="4200" dirty="0">
                <a:solidFill>
                  <a:prstClr val="black"/>
                </a:solidFill>
                <a:latin typeface="Calibri" panose="020F0502020204030204"/>
              </a:rPr>
              <a:t>Work closely with Protection cluster at global and national level to ensure protection needs of older women and men including those with disabilities are identified and addressed</a:t>
            </a:r>
          </a:p>
          <a:p>
            <a:pPr lvl="0">
              <a:lnSpc>
                <a:spcPct val="100000"/>
              </a:lnSpc>
              <a:spcBef>
                <a:spcPts val="0"/>
              </a:spcBef>
              <a:buClrTx/>
              <a:defRPr/>
            </a:pPr>
            <a:r>
              <a:rPr lang="en-US" sz="4200" dirty="0">
                <a:solidFill>
                  <a:prstClr val="black"/>
                </a:solidFill>
                <a:latin typeface="Calibri" panose="020F0502020204030204"/>
              </a:rPr>
              <a:t>Build a global </a:t>
            </a:r>
            <a:r>
              <a:rPr lang="en-US" sz="4200" dirty="0" err="1">
                <a:solidFill>
                  <a:prstClr val="black"/>
                </a:solidFill>
                <a:latin typeface="Calibri" panose="020F0502020204030204"/>
              </a:rPr>
              <a:t>programme</a:t>
            </a:r>
            <a:r>
              <a:rPr lang="en-US" sz="4200" dirty="0">
                <a:solidFill>
                  <a:prstClr val="black"/>
                </a:solidFill>
                <a:latin typeface="Calibri" panose="020F0502020204030204"/>
              </a:rPr>
              <a:t> of work on VAN through development and implementation of a holistic model of interventions (multi-</a:t>
            </a:r>
            <a:r>
              <a:rPr lang="en-US" sz="4200" dirty="0" err="1">
                <a:solidFill>
                  <a:prstClr val="black"/>
                </a:solidFill>
                <a:latin typeface="Calibri" panose="020F0502020204030204"/>
              </a:rPr>
              <a:t>sectoral</a:t>
            </a:r>
            <a:r>
              <a:rPr lang="en-US" sz="4200" dirty="0">
                <a:solidFill>
                  <a:prstClr val="black"/>
                </a:solidFill>
                <a:latin typeface="Calibri" panose="020F0502020204030204"/>
              </a:rPr>
              <a:t> and integrated at all levels)</a:t>
            </a:r>
          </a:p>
          <a:p>
            <a:pPr lvl="0">
              <a:lnSpc>
                <a:spcPct val="100000"/>
              </a:lnSpc>
              <a:spcBef>
                <a:spcPts val="0"/>
              </a:spcBef>
              <a:buClrTx/>
              <a:defRPr/>
            </a:pPr>
            <a:r>
              <a:rPr lang="en-GB" sz="4200" dirty="0">
                <a:solidFill>
                  <a:prstClr val="black"/>
                </a:solidFill>
                <a:latin typeface="Calibri" panose="020F0502020204030204"/>
              </a:rPr>
              <a:t>Prioritise</a:t>
            </a:r>
            <a:r>
              <a:rPr lang="en-US" sz="4200" dirty="0">
                <a:solidFill>
                  <a:prstClr val="black"/>
                </a:solidFill>
                <a:latin typeface="Calibri" panose="020F0502020204030204"/>
              </a:rPr>
              <a:t> action research to pilot VAN research tool together with response and prevention interventions (including but not limited to case management approach, referral systems, psycho-social support and improving access to age, gender and disability friendly services).</a:t>
            </a:r>
          </a:p>
          <a:p>
            <a:pPr marL="0" lvl="0" indent="0">
              <a:buNone/>
            </a:pPr>
            <a:endParaRPr lang="en-GB" sz="3200" dirty="0">
              <a:solidFill>
                <a:prstClr val="black"/>
              </a:solidFill>
              <a:latin typeface="Calibri" panose="020F0502020204030204"/>
            </a:endParaRPr>
          </a:p>
          <a:p>
            <a:pPr marL="514350" indent="-514350">
              <a:buAutoNum type="arabicPeriod"/>
            </a:pPr>
            <a:endParaRPr lang="en-US" sz="2900" b="1" dirty="0"/>
          </a:p>
          <a:p>
            <a:pPr marL="0" indent="0">
              <a:buNone/>
            </a:pPr>
            <a:r>
              <a:rPr lang="en-US" sz="2900" b="1" dirty="0" smtClean="0"/>
              <a:t> </a:t>
            </a:r>
            <a:endParaRPr lang="en-US" sz="2900" b="1" dirty="0" smtClean="0">
              <a:solidFill>
                <a:srgbClr val="FF0000"/>
              </a:solidFill>
            </a:endParaRPr>
          </a:p>
        </p:txBody>
      </p:sp>
    </p:spTree>
    <p:extLst>
      <p:ext uri="{BB962C8B-B14F-4D97-AF65-F5344CB8AC3E}">
        <p14:creationId xmlns:p14="http://schemas.microsoft.com/office/powerpoint/2010/main" val="355203318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4529</TotalTime>
  <Words>2290</Words>
  <Application>Microsoft Office PowerPoint</Application>
  <PresentationFormat>Widescreen</PresentationFormat>
  <Paragraphs>152</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Verdana</vt:lpstr>
      <vt:lpstr>1_Office Theme</vt:lpstr>
      <vt:lpstr>  </vt:lpstr>
      <vt:lpstr> HELPAGE GLOBAL NETWORK </vt:lpstr>
      <vt:lpstr> TOGETHER WE ARE STRONGER </vt:lpstr>
      <vt:lpstr>PowerPoint Presentation</vt:lpstr>
      <vt:lpstr>HelpAge Global Network</vt:lpstr>
      <vt:lpstr>OUR VISION</vt:lpstr>
      <vt:lpstr>Membership benefits</vt:lpstr>
      <vt:lpstr>Membership benefits</vt:lpstr>
      <vt:lpstr>Members’ engagement in network activities </vt:lpstr>
      <vt:lpstr>Members’ engagement in network activities </vt:lpstr>
      <vt:lpstr>Members engagement in network activities </vt:lpstr>
      <vt:lpstr>Members engagement in network activities </vt:lpstr>
      <vt:lpstr>Members engagement in network activities </vt:lpstr>
      <vt:lpstr>HelpAge International Theory of Change  </vt:lpstr>
      <vt:lpstr>       Examples of how HelpAge Global Network improved quality of life of older people  </vt:lpstr>
      <vt:lpstr>   National networks and HelpAge Global Network </vt:lpstr>
      <vt:lpstr>   National networks and HelpAge Global Network </vt:lpstr>
      <vt:lpstr>   National networks and HelpAge Global Network </vt:lpstr>
      <vt:lpstr>   National networks and HelpAge Global Network </vt:lpstr>
      <vt:lpstr>   National networks and HelpAge Global Network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Lina Alqurah</cp:lastModifiedBy>
  <cp:revision>234</cp:revision>
  <cp:lastPrinted>2018-12-09T12:46:13Z</cp:lastPrinted>
  <dcterms:created xsi:type="dcterms:W3CDTF">2017-12-12T10:02:16Z</dcterms:created>
  <dcterms:modified xsi:type="dcterms:W3CDTF">2018-12-12T06:50:52Z</dcterms:modified>
</cp:coreProperties>
</file>