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85" r:id="rId2"/>
    <p:sldId id="302" r:id="rId3"/>
    <p:sldId id="312" r:id="rId4"/>
    <p:sldId id="291" r:id="rId5"/>
    <p:sldId id="286" r:id="rId6"/>
    <p:sldId id="296" r:id="rId7"/>
    <p:sldId id="297" r:id="rId8"/>
    <p:sldId id="298" r:id="rId9"/>
    <p:sldId id="300" r:id="rId10"/>
    <p:sldId id="307" r:id="rId11"/>
    <p:sldId id="301" r:id="rId12"/>
    <p:sldId id="308" r:id="rId13"/>
    <p:sldId id="311" r:id="rId14"/>
  </p:sldIdLst>
  <p:sldSz cx="9144000" cy="6858000" type="screen4x3"/>
  <p:notesSz cx="6819900" cy="99314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29" userDrawn="1">
          <p15:clr>
            <a:srgbClr val="A4A3A4"/>
          </p15:clr>
        </p15:guide>
        <p15:guide id="4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EF4030"/>
    <a:srgbClr val="FF0000"/>
    <a:srgbClr val="C2E1E4"/>
    <a:srgbClr val="646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432" autoAdjust="0"/>
  </p:normalViewPr>
  <p:slideViewPr>
    <p:cSldViewPr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264" y="-82"/>
      </p:cViewPr>
      <p:guideLst>
        <p:guide orient="horz" pos="3127"/>
        <p:guide pos="2160"/>
        <p:guide orient="horz" pos="3129"/>
        <p:guide pos="2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62276" y="2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A4CDB2F-6F9A-422C-9765-4301DE381EB8}" type="datetimeFigureOut">
              <a:rPr lang="de-DE"/>
              <a:pPr>
                <a:defRPr/>
              </a:pPr>
              <a:t>11.12.2018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2766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62276" y="9432766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5A4EC6A-57DA-4580-BB02-8876AD72424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061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2276" y="2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B5688D2-B120-4968-95C4-1064DD448EC1}" type="datetimeFigureOut">
              <a:rPr lang="de-AT"/>
              <a:pPr>
                <a:defRPr/>
              </a:pPr>
              <a:t>11.12.2018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672" y="4717974"/>
            <a:ext cx="5456558" cy="44686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2766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2276" y="9432766"/>
            <a:ext cx="2956032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2946B90-7EFE-4B03-B6A2-FA0571DA68D7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24044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946B90-7EFE-4B03-B6A2-FA0571DA68D7}" type="slidenum">
              <a:rPr lang="de-AT" smtClean="0"/>
              <a:pPr>
                <a:defRPr/>
              </a:pPr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9249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946B90-7EFE-4B03-B6A2-FA0571DA68D7}" type="slidenum">
              <a:rPr lang="de-AT" smtClean="0"/>
              <a:pPr>
                <a:defRPr/>
              </a:pPr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2231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946B90-7EFE-4B03-B6A2-FA0571DA68D7}" type="slidenum">
              <a:rPr lang="de-AT" smtClean="0"/>
              <a:pPr>
                <a:defRPr/>
              </a:pPr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7359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/>
          </p:cNvSpPr>
          <p:nvPr userDrawn="1"/>
        </p:nvSpPr>
        <p:spPr bwMode="auto">
          <a:xfrm>
            <a:off x="457200" y="6356350"/>
            <a:ext cx="2170584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6" name="Fußzeilenplatzhalter 4"/>
          <p:cNvSpPr>
            <a:spLocks/>
          </p:cNvSpPr>
          <p:nvPr userDrawn="1"/>
        </p:nvSpPr>
        <p:spPr bwMode="auto">
          <a:xfrm>
            <a:off x="461764" y="5898244"/>
            <a:ext cx="3678188" cy="45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7" name="Text Box 28"/>
          <p:cNvSpPr txBox="1">
            <a:spLocks noChangeArrowheads="1"/>
          </p:cNvSpPr>
          <p:nvPr userDrawn="1"/>
        </p:nvSpPr>
        <p:spPr bwMode="auto">
          <a:xfrm>
            <a:off x="401638" y="2193925"/>
            <a:ext cx="792162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de-DE" sz="3600" b="1" i="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r>
              <a:rPr lang="en-US" altLang="de-DE" sz="3600" b="1" i="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Gesund</a:t>
            </a:r>
            <a:r>
              <a:rPr lang="en-US" altLang="de-DE" sz="3600" b="1" i="0" baseline="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und </a:t>
            </a:r>
            <a:r>
              <a:rPr lang="en-US" altLang="de-DE" sz="3600" b="1" i="0" baseline="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aktiv</a:t>
            </a:r>
            <a:r>
              <a:rPr lang="en-US" altLang="de-DE" sz="3600" b="1" i="0" baseline="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altLang="de-DE" sz="3600" b="1" i="0" baseline="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Altern</a:t>
            </a:r>
            <a:endParaRPr lang="en-US" altLang="de-DE" sz="3600" b="1" i="0" baseline="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r>
              <a:rPr lang="en-US" altLang="de-DE" sz="3600" b="1" i="0" baseline="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durch</a:t>
            </a:r>
            <a:endParaRPr lang="en-US" altLang="de-DE" sz="3600" b="1" i="0" baseline="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r>
              <a:rPr lang="en-US" altLang="de-DE" sz="3600" b="1" i="0" baseline="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soziale</a:t>
            </a:r>
            <a:r>
              <a:rPr lang="en-US" altLang="de-DE" sz="3600" b="1" i="0" baseline="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altLang="de-DE" sz="3600" b="1" i="0" baseline="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Teilhabe</a:t>
            </a:r>
            <a:r>
              <a:rPr lang="en-US" altLang="de-DE" sz="3600" b="1" i="0" baseline="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  <a:p>
            <a:pPr algn="ctr" eaLnBrk="1" hangingPunct="1">
              <a:defRPr/>
            </a:pPr>
            <a:endParaRPr lang="en-US" altLang="de-DE" sz="3600" b="1" i="0" baseline="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endParaRPr lang="en-US" altLang="de-DE" sz="3600" b="1" i="0" baseline="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858" y="437897"/>
            <a:ext cx="1440161" cy="55810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07" y="504093"/>
            <a:ext cx="1699951" cy="43668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58" y="422625"/>
            <a:ext cx="2034730" cy="558103"/>
          </a:xfrm>
          <a:prstGeom prst="rect">
            <a:avLst/>
          </a:prstGeom>
        </p:spPr>
      </p:pic>
      <p:pic>
        <p:nvPicPr>
          <p:cNvPr id="1027" name="Picture 3" descr="Z:\Wissenschaftszentrum\04_Verwaltung IfGP\Öffentlichkeitsarbeit_PR_Marketing\Logos\IFGP Logos\neu IfGP\Logo mit Schriftzug Querformat\IfGP_Logo_UT-quer_RGB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101" y="463768"/>
            <a:ext cx="1396067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K:\Abteilung V_A_6 Neu\Abteilung V_A_6\585 Seniorenpol. Angelegenheiten\58500 Allg. Seniorenpol. Angelegenheiten\AA_Veranstaltung\FGÖ Tagung 2018\gesundheitsziele-oesterreich-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8000"/>
            <a:ext cx="1584980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46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7" y="1052736"/>
            <a:ext cx="7056437" cy="792088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844823"/>
            <a:ext cx="8352928" cy="4032449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</a:defRPr>
            </a:lvl3pPr>
            <a:lvl4pPr>
              <a:defRPr sz="2400">
                <a:latin typeface="Calibri" panose="020F0502020204030204" pitchFamily="34" charset="0"/>
              </a:defRPr>
            </a:lvl4pPr>
            <a:lvl5pPr>
              <a:defRPr sz="2400">
                <a:latin typeface="Calibri" panose="020F050202020403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2434"/>
            <a:ext cx="1296144" cy="50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34" y="384179"/>
            <a:ext cx="1835998" cy="4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Z:\Wissenschaftszentrum\04_Verwaltung IfGP\Öffentlichkeitsarbeit_PR_Marketing\Logos\IFGP Logos\neu IfGP\Logo mit Schriftzug Querformat\IfGP_Logo_UT-quer_RGB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416" y="312433"/>
            <a:ext cx="1503457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4179"/>
            <a:ext cx="1577115" cy="4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32" y="312433"/>
            <a:ext cx="1967799" cy="53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81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BKA-2018\BKA2018-Brief\REPUBLIK-AT-DOKUMENTVORLAGEN\POTX\HG_Powerpoint_4zu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999" y="1270000"/>
            <a:ext cx="7978526" cy="1054449"/>
          </a:xfrm>
        </p:spPr>
        <p:txBody>
          <a:bodyPr anchor="b" anchorCtr="0"/>
          <a:lstStyle>
            <a:lvl1pPr>
              <a:lnSpc>
                <a:spcPts val="4000"/>
              </a:lnSpc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 smtClean="0"/>
              <a:t>Titelmasterformat </a:t>
            </a:r>
            <a:br>
              <a:rPr lang="de-DE" dirty="0" smtClean="0"/>
            </a:br>
            <a:r>
              <a:rPr lang="de-DE" dirty="0" smtClean="0"/>
              <a:t>durch Klicken bearbeiten</a:t>
            </a:r>
            <a:endParaRPr lang="de-AT" dirty="0"/>
          </a:p>
        </p:txBody>
      </p:sp>
      <p:sp>
        <p:nvSpPr>
          <p:cNvPr id="3" name="Untertitel 1"/>
          <p:cNvSpPr>
            <a:spLocks noGrp="1"/>
          </p:cNvSpPr>
          <p:nvPr>
            <p:ph type="subTitle" idx="1"/>
          </p:nvPr>
        </p:nvSpPr>
        <p:spPr>
          <a:xfrm>
            <a:off x="539999" y="2414799"/>
            <a:ext cx="7978526" cy="1853851"/>
          </a:xfrm>
        </p:spPr>
        <p:txBody>
          <a:bodyPr/>
          <a:lstStyle>
            <a:lvl1pPr marL="0" indent="0" algn="l">
              <a:lnSpc>
                <a:spcPts val="4000"/>
              </a:lnSpc>
              <a:spcBef>
                <a:spcPts val="0"/>
              </a:spcBef>
              <a:buNone/>
              <a:defRPr sz="3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39750" y="5588000"/>
            <a:ext cx="3422650" cy="554038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8" name="Textfeld 7"/>
          <p:cNvSpPr txBox="1"/>
          <p:nvPr userDrawn="1"/>
        </p:nvSpPr>
        <p:spPr>
          <a:xfrm>
            <a:off x="6651752" y="2304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 smtClean="0">
                <a:solidFill>
                  <a:schemeClr val="tx2"/>
                </a:solidFill>
              </a:rPr>
              <a:t>sozialministerium.at</a:t>
            </a:r>
            <a:endParaRPr lang="de-AT" sz="1200" dirty="0">
              <a:solidFill>
                <a:schemeClr val="tx2"/>
              </a:solidFill>
            </a:endParaRPr>
          </a:p>
        </p:txBody>
      </p:sp>
      <p:pic>
        <p:nvPicPr>
          <p:cNvPr id="9" name="Grafik 8" descr="Bundesministerium &#10;Arbeit, Soziales, Gesundheit und Konsumentenschutz" title="Logo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800" y="208971"/>
            <a:ext cx="2746420" cy="665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655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3429000"/>
            <a:ext cx="8348662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BLINDTEXT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</p:txBody>
      </p:sp>
      <p:sp>
        <p:nvSpPr>
          <p:cNvPr id="102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4813"/>
            <a:ext cx="7056437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</a:t>
            </a:r>
            <a:br>
              <a:rPr lang="de-DE" altLang="de-DE" smtClean="0"/>
            </a:br>
            <a:r>
              <a:rPr lang="de-DE" altLang="de-DE" smtClean="0"/>
              <a:t>DURCH KLICKEN BEARBEITEN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646569"/>
          </a:solidFill>
          <a:latin typeface="Source Sans Pro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646569"/>
          </a:solidFill>
          <a:latin typeface="Source Sans Pro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646569"/>
          </a:solidFill>
          <a:latin typeface="Source Sans Pro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646569"/>
          </a:solidFill>
          <a:latin typeface="Source Sans Pro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646569"/>
          </a:solidFill>
          <a:latin typeface="Source Sans Pro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50667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50667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50667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50667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Source Sans Pro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-"/>
        <a:defRPr sz="2000">
          <a:solidFill>
            <a:schemeClr val="tx1"/>
          </a:solidFill>
          <a:latin typeface="Source Sans Pro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›"/>
        <a:defRPr sz="2000">
          <a:solidFill>
            <a:schemeClr val="tx1"/>
          </a:solidFill>
          <a:latin typeface="Source Sans Pro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×"/>
        <a:defRPr sz="2000">
          <a:solidFill>
            <a:schemeClr val="tx1"/>
          </a:solidFill>
          <a:latin typeface="Source Sans Pro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freiwilligenweb.at/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052737"/>
            <a:ext cx="7978526" cy="864096"/>
          </a:xfrm>
        </p:spPr>
        <p:txBody>
          <a:bodyPr/>
          <a:lstStyle/>
          <a:p>
            <a:pPr algn="ctr"/>
            <a:r>
              <a:rPr lang="de-AT" dirty="0" smtClean="0">
                <a:solidFill>
                  <a:srgbClr val="C00000"/>
                </a:solidFill>
              </a:rPr>
              <a:t>  </a:t>
            </a:r>
            <a:endParaRPr lang="de-DE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556792"/>
            <a:ext cx="7978526" cy="4680520"/>
          </a:xfrm>
        </p:spPr>
        <p:txBody>
          <a:bodyPr/>
          <a:lstStyle/>
          <a:p>
            <a:pPr algn="ctr"/>
            <a:r>
              <a:rPr lang="de-DE" sz="36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Promoting</a:t>
            </a:r>
            <a:r>
              <a:rPr lang="de-DE" sz="36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Quality </a:t>
            </a:r>
            <a:r>
              <a:rPr lang="de-DE" sz="36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of</a:t>
            </a:r>
            <a:r>
              <a:rPr lang="de-DE" sz="36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Life </a:t>
            </a:r>
            <a:r>
              <a:rPr lang="de-DE" sz="36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endParaRPr lang="de-DE" sz="3600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algn="ctr"/>
            <a:r>
              <a:rPr lang="de-DE" sz="36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Active</a:t>
            </a:r>
            <a:r>
              <a:rPr lang="de-DE" sz="36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Ageing in Austria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sz="3600" dirty="0" smtClean="0">
              <a:latin typeface="Corbel" panose="020B0503020204020204" pitchFamily="34" charset="0"/>
            </a:endParaRPr>
          </a:p>
          <a:p>
            <a:r>
              <a:rPr lang="en-US" sz="2400" dirty="0" smtClean="0">
                <a:latin typeface="Corbel" panose="020B0503020204020204" pitchFamily="34" charset="0"/>
              </a:rPr>
              <a:t>AGEING WITH DIGNITY THROUGH GOOD PUBLIC POLICY</a:t>
            </a:r>
            <a:endParaRPr lang="en-US" sz="2400" dirty="0">
              <a:latin typeface="Corbel" panose="020B0503020204020204" pitchFamily="34" charset="0"/>
            </a:endParaRPr>
          </a:p>
          <a:p>
            <a:r>
              <a:rPr lang="en-US" sz="2800" dirty="0" smtClean="0">
                <a:latin typeface="Corbel" panose="020B0503020204020204" pitchFamily="34" charset="0"/>
              </a:rPr>
              <a:t>                           </a:t>
            </a:r>
            <a:r>
              <a:rPr lang="en-US" sz="2000" dirty="0" smtClean="0">
                <a:latin typeface="Corbel" panose="020B0503020204020204" pitchFamily="34" charset="0"/>
              </a:rPr>
              <a:t>Belgrade </a:t>
            </a:r>
            <a:r>
              <a:rPr lang="en-US" sz="2000" dirty="0">
                <a:latin typeface="Corbel" panose="020B0503020204020204" pitchFamily="34" charset="0"/>
              </a:rPr>
              <a:t>December 11 2018</a:t>
            </a:r>
          </a:p>
          <a:p>
            <a:pPr algn="ctr"/>
            <a:endParaRPr lang="de-DE" sz="1800" dirty="0" smtClean="0">
              <a:latin typeface="Corbel" panose="020B0503020204020204" pitchFamily="34" charset="0"/>
            </a:endParaRPr>
          </a:p>
          <a:p>
            <a:pPr algn="ctr"/>
            <a:r>
              <a:rPr lang="de-DE" sz="1800" dirty="0" smtClean="0">
                <a:latin typeface="Corbel" panose="020B0503020204020204" pitchFamily="34" charset="0"/>
              </a:rPr>
              <a:t>Erika Winkler</a:t>
            </a:r>
          </a:p>
          <a:p>
            <a:pPr algn="ctr"/>
            <a:r>
              <a:rPr lang="de-DE" sz="1800" dirty="0" smtClean="0">
                <a:latin typeface="Corbel" panose="020B0503020204020204" pitchFamily="34" charset="0"/>
              </a:rPr>
              <a:t>Federal </a:t>
            </a:r>
            <a:r>
              <a:rPr lang="de-DE" sz="1800" dirty="0" err="1" smtClean="0">
                <a:latin typeface="Corbel" panose="020B0503020204020204" pitchFamily="34" charset="0"/>
              </a:rPr>
              <a:t>Ministry</a:t>
            </a:r>
            <a:r>
              <a:rPr lang="de-DE" sz="1800" dirty="0" smtClean="0">
                <a:latin typeface="Corbel" panose="020B0503020204020204" pitchFamily="34" charset="0"/>
              </a:rPr>
              <a:t> </a:t>
            </a:r>
            <a:r>
              <a:rPr lang="de-DE" sz="1800" dirty="0" err="1" smtClean="0">
                <a:latin typeface="Corbel" panose="020B0503020204020204" pitchFamily="34" charset="0"/>
              </a:rPr>
              <a:t>of</a:t>
            </a:r>
            <a:r>
              <a:rPr lang="de-DE" sz="1800" dirty="0" smtClean="0">
                <a:latin typeface="Corbel" panose="020B0503020204020204" pitchFamily="34" charset="0"/>
              </a:rPr>
              <a:t> Labour, </a:t>
            </a:r>
            <a:r>
              <a:rPr lang="de-DE" sz="1800" dirty="0" err="1" smtClean="0">
                <a:latin typeface="Corbel" panose="020B0503020204020204" pitchFamily="34" charset="0"/>
              </a:rPr>
              <a:t>Social</a:t>
            </a:r>
            <a:r>
              <a:rPr lang="de-DE" sz="1800" dirty="0" smtClean="0">
                <a:latin typeface="Corbel" panose="020B0503020204020204" pitchFamily="34" charset="0"/>
              </a:rPr>
              <a:t> </a:t>
            </a:r>
            <a:r>
              <a:rPr lang="de-DE" sz="1800" dirty="0" err="1">
                <a:latin typeface="Corbel" panose="020B0503020204020204" pitchFamily="34" charset="0"/>
              </a:rPr>
              <a:t>A</a:t>
            </a:r>
            <a:r>
              <a:rPr lang="de-DE" sz="1800" dirty="0" err="1" smtClean="0">
                <a:latin typeface="Corbel" panose="020B0503020204020204" pitchFamily="34" charset="0"/>
              </a:rPr>
              <a:t>ffairs</a:t>
            </a:r>
            <a:r>
              <a:rPr lang="de-DE" sz="1800" dirty="0" smtClean="0">
                <a:latin typeface="Corbel" panose="020B0503020204020204" pitchFamily="34" charset="0"/>
              </a:rPr>
              <a:t>, </a:t>
            </a:r>
            <a:r>
              <a:rPr lang="de-DE" sz="1800" dirty="0" err="1" smtClean="0">
                <a:latin typeface="Corbel" panose="020B0503020204020204" pitchFamily="34" charset="0"/>
              </a:rPr>
              <a:t>Health</a:t>
            </a:r>
            <a:r>
              <a:rPr lang="de-DE" sz="1800" dirty="0" smtClean="0">
                <a:latin typeface="Corbel" panose="020B0503020204020204" pitchFamily="34" charset="0"/>
              </a:rPr>
              <a:t> </a:t>
            </a:r>
            <a:r>
              <a:rPr lang="de-DE" sz="1800" dirty="0" err="1" smtClean="0">
                <a:latin typeface="Corbel" panose="020B0503020204020204" pitchFamily="34" charset="0"/>
              </a:rPr>
              <a:t>and</a:t>
            </a:r>
            <a:r>
              <a:rPr lang="de-DE" sz="1800" dirty="0" smtClean="0">
                <a:latin typeface="Corbel" panose="020B0503020204020204" pitchFamily="34" charset="0"/>
              </a:rPr>
              <a:t> Consumer </a:t>
            </a:r>
            <a:r>
              <a:rPr lang="de-DE" sz="1800" dirty="0" err="1" smtClean="0">
                <a:latin typeface="Corbel" panose="020B0503020204020204" pitchFamily="34" charset="0"/>
              </a:rPr>
              <a:t>Protection</a:t>
            </a:r>
            <a:endParaRPr lang="de-DE" sz="1800" dirty="0">
              <a:latin typeface="Corbel" panose="020B0503020204020204" pitchFamily="34" charset="0"/>
            </a:endParaRPr>
          </a:p>
          <a:p>
            <a:endParaRPr lang="de-AT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750" y="5805263"/>
            <a:ext cx="7704658" cy="936103"/>
          </a:xfrm>
        </p:spPr>
        <p:txBody>
          <a:bodyPr/>
          <a:lstStyle/>
          <a:p>
            <a:endParaRPr lang="en-US" b="0" dirty="0" smtClean="0"/>
          </a:p>
          <a:p>
            <a:endParaRPr lang="en-US" b="0" dirty="0"/>
          </a:p>
          <a:p>
            <a:endParaRPr lang="en-US" b="0" dirty="0" smtClean="0"/>
          </a:p>
          <a:p>
            <a:endParaRPr lang="en-US" b="0" dirty="0"/>
          </a:p>
          <a:p>
            <a:endParaRPr lang="de-DE" b="0" dirty="0" smtClean="0"/>
          </a:p>
        </p:txBody>
      </p:sp>
    </p:spTree>
    <p:extLst>
      <p:ext uri="{BB962C8B-B14F-4D97-AF65-F5344CB8AC3E}">
        <p14:creationId xmlns:p14="http://schemas.microsoft.com/office/powerpoint/2010/main" val="196790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7978526" cy="576064"/>
          </a:xfrm>
        </p:spPr>
        <p:txBody>
          <a:bodyPr/>
          <a:lstStyle/>
          <a:p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   </a:t>
            </a:r>
            <a:r>
              <a:rPr lang="de-AT" sz="3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International </a:t>
            </a:r>
            <a:r>
              <a:rPr lang="de-AT" sz="30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r>
              <a:rPr lang="de-AT" sz="3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national </a:t>
            </a:r>
            <a:r>
              <a:rPr lang="de-AT" sz="30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mission</a:t>
            </a:r>
            <a:endParaRPr lang="de-DE" sz="30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412776"/>
            <a:ext cx="7978526" cy="4824536"/>
          </a:xfrm>
        </p:spPr>
        <p:txBody>
          <a:bodyPr/>
          <a:lstStyle/>
          <a:p>
            <a:pPr marL="144000" indent="-144000"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sz="2000" dirty="0" smtClean="0">
                <a:latin typeface="Corbel" panose="020B0503020204020204" pitchFamily="34" charset="0"/>
              </a:rPr>
              <a:t>2002 UN International Plan of Action on Ageing</a:t>
            </a:r>
          </a:p>
          <a:p>
            <a:pPr marL="144000" indent="-1440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rbel" panose="020B0503020204020204" pitchFamily="34" charset="0"/>
              </a:rPr>
              <a:t>2002 UNECE Regional Implementation Strategy</a:t>
            </a:r>
          </a:p>
          <a:p>
            <a:pPr marL="144000" indent="-1440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rbel" panose="020B0503020204020204" pitchFamily="34" charset="0"/>
              </a:rPr>
              <a:t>2008 UNECE Working Group on Ageing</a:t>
            </a:r>
            <a:endParaRPr lang="en-US" sz="2000" dirty="0">
              <a:latin typeface="Corbel" panose="020B0503020204020204" pitchFamily="34" charset="0"/>
            </a:endParaRPr>
          </a:p>
          <a:p>
            <a:pPr marL="180975" indent="-180975">
              <a:buFont typeface="Wingdings" panose="05000000000000000000" pitchFamily="2" charset="2"/>
              <a:buChar char="Ø"/>
              <a:tabLst>
                <a:tab pos="180975" algn="l"/>
              </a:tabLst>
            </a:pPr>
            <a:r>
              <a:rPr lang="en-US" sz="2000" dirty="0" smtClean="0">
                <a:latin typeface="Corbel" panose="020B0503020204020204" pitchFamily="34" charset="0"/>
              </a:rPr>
              <a:t>2012 European Year on Active Ageing and Solidarity between Generations</a:t>
            </a:r>
            <a:endParaRPr lang="en-US" sz="2000" dirty="0">
              <a:latin typeface="Corbel" panose="020B0503020204020204" pitchFamily="34" charset="0"/>
            </a:endParaRPr>
          </a:p>
          <a:p>
            <a:pPr marL="144000" indent="-1440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rbel" panose="020B0503020204020204" pitchFamily="34" charset="0"/>
              </a:rPr>
              <a:t>2012 3</a:t>
            </a:r>
            <a:r>
              <a:rPr lang="en-US" sz="2000" baseline="30000" dirty="0" smtClean="0">
                <a:latin typeface="Corbel" panose="020B0503020204020204" pitchFamily="34" charset="0"/>
              </a:rPr>
              <a:t>rd</a:t>
            </a:r>
            <a:r>
              <a:rPr lang="en-US" sz="2000" dirty="0" smtClean="0">
                <a:latin typeface="Corbel" panose="020B0503020204020204" pitchFamily="34" charset="0"/>
              </a:rPr>
              <a:t> UNECE Minister Conference on Ageing:  Promoting Quality of Life and Active Ageing</a:t>
            </a:r>
          </a:p>
          <a:p>
            <a:pPr marL="144000" indent="-1440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rbel" panose="020B0503020204020204" pitchFamily="34" charset="0"/>
              </a:rPr>
              <a:t>Federal Plan for Senior Citizens: Ageing and the Future</a:t>
            </a:r>
          </a:p>
          <a:p>
            <a:pPr marL="144000" indent="-1440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rbel" panose="020B0503020204020204" pitchFamily="34" charset="0"/>
              </a:rPr>
              <a:t>2017 4</a:t>
            </a:r>
            <a:r>
              <a:rPr lang="en-US" sz="2000" baseline="30000" dirty="0" smtClean="0">
                <a:latin typeface="Corbel" panose="020B0503020204020204" pitchFamily="34" charset="0"/>
              </a:rPr>
              <a:t>th</a:t>
            </a:r>
            <a:r>
              <a:rPr lang="en-US" sz="2000" dirty="0" smtClean="0">
                <a:latin typeface="Corbel" panose="020B0503020204020204" pitchFamily="34" charset="0"/>
              </a:rPr>
              <a:t> Minister Conference</a:t>
            </a:r>
            <a:r>
              <a:rPr lang="en-US" sz="2000" dirty="0">
                <a:latin typeface="Corbel" panose="020B0503020204020204" pitchFamily="34" charset="0"/>
              </a:rPr>
              <a:t>: </a:t>
            </a:r>
            <a:r>
              <a:rPr lang="en-US" sz="2000" dirty="0" smtClean="0">
                <a:latin typeface="Corbel" panose="020B0503020204020204" pitchFamily="34" charset="0"/>
              </a:rPr>
              <a:t>Realizing </a:t>
            </a:r>
            <a:r>
              <a:rPr lang="en-US" sz="2000" dirty="0">
                <a:latin typeface="Corbel" panose="020B0503020204020204" pitchFamily="34" charset="0"/>
              </a:rPr>
              <a:t>the </a:t>
            </a:r>
            <a:r>
              <a:rPr lang="en-US" sz="2000" dirty="0" smtClean="0">
                <a:latin typeface="Corbel" panose="020B0503020204020204" pitchFamily="34" charset="0"/>
              </a:rPr>
              <a:t>Potential </a:t>
            </a:r>
            <a:r>
              <a:rPr lang="en-US" sz="2000" dirty="0">
                <a:latin typeface="Corbel" panose="020B0503020204020204" pitchFamily="34" charset="0"/>
              </a:rPr>
              <a:t>of </a:t>
            </a:r>
            <a:r>
              <a:rPr lang="en-US" sz="2000" dirty="0" smtClean="0">
                <a:latin typeface="Corbel" panose="020B0503020204020204" pitchFamily="34" charset="0"/>
              </a:rPr>
              <a:t>Living Longer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AT" sz="2400" dirty="0">
              <a:latin typeface="Corbel" panose="020B0503020204020204" pitchFamily="34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552" y="6453336"/>
            <a:ext cx="7704658" cy="144016"/>
          </a:xfrm>
        </p:spPr>
        <p:txBody>
          <a:bodyPr/>
          <a:lstStyle/>
          <a:p>
            <a:r>
              <a:rPr lang="en-US" sz="1200" b="0" dirty="0" smtClean="0">
                <a:latin typeface="Corbel" panose="020B0503020204020204" pitchFamily="34" charset="0"/>
              </a:rPr>
              <a:t>TAKING </a:t>
            </a:r>
            <a:r>
              <a:rPr lang="en-US" sz="1200" b="0" dirty="0">
                <a:latin typeface="Corbel" panose="020B0503020204020204" pitchFamily="34" charset="0"/>
              </a:rPr>
              <a:t>ACTION ON SOCIAL INCLUSION OF OLDER PEOPLE</a:t>
            </a:r>
            <a:endParaRPr lang="de-DE" sz="1200" b="0" dirty="0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3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268759"/>
            <a:ext cx="7978526" cy="936105"/>
          </a:xfrm>
        </p:spPr>
        <p:txBody>
          <a:bodyPr/>
          <a:lstStyle/>
          <a:p>
            <a:r>
              <a:rPr lang="de-AT" sz="3200" dirty="0" smtClean="0">
                <a:solidFill>
                  <a:srgbClr val="C00000"/>
                </a:solidFill>
                <a:latin typeface="Corbel" panose="020B0503020204020204" pitchFamily="34" charset="0"/>
              </a:rPr>
              <a:t>      </a:t>
            </a:r>
            <a:r>
              <a:rPr lang="de-AT" sz="30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Active</a:t>
            </a:r>
            <a:r>
              <a:rPr lang="de-AT" sz="3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Ageing </a:t>
            </a:r>
            <a:r>
              <a:rPr lang="de-AT" sz="30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Strategy</a:t>
            </a:r>
            <a:endParaRPr lang="de-DE" sz="30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2636912"/>
            <a:ext cx="7978526" cy="2664295"/>
          </a:xfrm>
        </p:spPr>
        <p:txBody>
          <a:bodyPr/>
          <a:lstStyle/>
          <a:p>
            <a:r>
              <a:rPr lang="de-AT" sz="2400" dirty="0">
                <a:latin typeface="Corbel" panose="020B0503020204020204" pitchFamily="34" charset="0"/>
              </a:rPr>
              <a:t> </a:t>
            </a:r>
            <a:r>
              <a:rPr lang="de-AT" sz="2400" dirty="0" smtClean="0">
                <a:latin typeface="Corbel" panose="020B0503020204020204" pitchFamily="34" charset="0"/>
              </a:rPr>
              <a:t>                        </a:t>
            </a:r>
            <a:r>
              <a:rPr lang="en-US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4 </a:t>
            </a:r>
            <a:r>
              <a:rPr lang="en-US" sz="2800" dirty="0">
                <a:solidFill>
                  <a:srgbClr val="FF0000"/>
                </a:solidFill>
                <a:latin typeface="Corbel" panose="020B0503020204020204" pitchFamily="34" charset="0"/>
              </a:rPr>
              <a:t>Main </a:t>
            </a:r>
            <a:r>
              <a:rPr lang="en-US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Goals</a:t>
            </a:r>
            <a:endParaRPr lang="en-US" sz="28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1800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Longer working life and ability to work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Participation, non-discrimination and social inclusion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Dignity, health and independence in older age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Intergenerational dialogue and solidarity</a:t>
            </a:r>
            <a:endParaRPr lang="de-AT" sz="2400" dirty="0">
              <a:latin typeface="Corbel" panose="020B0503020204020204" pitchFamily="34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552" y="5661248"/>
            <a:ext cx="7704658" cy="554038"/>
          </a:xfrm>
        </p:spPr>
        <p:txBody>
          <a:bodyPr/>
          <a:lstStyle/>
          <a:p>
            <a:r>
              <a:rPr lang="en-US" sz="1200" b="0" dirty="0">
                <a:latin typeface="Corbel" panose="020B0503020204020204" pitchFamily="34" charset="0"/>
              </a:rPr>
              <a:t>TAKING ACTION ON SOCIAL INCLUSION OF OLDER PEOPLE</a:t>
            </a:r>
            <a:endParaRPr lang="de-DE" sz="1200" b="0" dirty="0" smtClean="0">
              <a:latin typeface="Corbel" panose="020B0503020204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88640"/>
            <a:ext cx="3923928" cy="2736304"/>
          </a:xfrm>
          <a:prstGeom prst="rect">
            <a:avLst/>
          </a:prstGeom>
          <a:effectLst>
            <a:softEdge rad="584200"/>
          </a:effectLst>
        </p:spPr>
      </p:pic>
    </p:spTree>
    <p:extLst>
      <p:ext uri="{BB962C8B-B14F-4D97-AF65-F5344CB8AC3E}">
        <p14:creationId xmlns:p14="http://schemas.microsoft.com/office/powerpoint/2010/main" val="15195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052737"/>
            <a:ext cx="7978526" cy="576063"/>
          </a:xfrm>
        </p:spPr>
        <p:txBody>
          <a:bodyPr/>
          <a:lstStyle/>
          <a:p>
            <a:r>
              <a:rPr lang="de-AT" sz="3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Longer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Working Life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Ability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to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Work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628800"/>
            <a:ext cx="7978526" cy="3672408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Austrian </a:t>
            </a:r>
            <a:r>
              <a:rPr lang="en-US" sz="2400" dirty="0">
                <a:solidFill>
                  <a:srgbClr val="FF0000"/>
                </a:solidFill>
                <a:latin typeface="Corbel" panose="020B0503020204020204" pitchFamily="34" charset="0"/>
              </a:rPr>
              <a:t>Strategy „Fit2Work“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Corbel" panose="020B0503020204020204" pitchFamily="34" charset="0"/>
              </a:rPr>
              <a:t>Consultancy of enterprises and employees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Corbel" panose="020B0503020204020204" pitchFamily="34" charset="0"/>
              </a:rPr>
              <a:t>Sustainable improvement of ability to work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Corbel" panose="020B0503020204020204" pitchFamily="34" charset="0"/>
              </a:rPr>
              <a:t>Prevention of early retirement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Corbel" panose="020B0503020204020204" pitchFamily="34" charset="0"/>
              </a:rPr>
              <a:t>Stable integration of employees with health problems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Corbel" panose="020B0503020204020204" pitchFamily="34" charset="0"/>
              </a:rPr>
              <a:t>Awareness-building to   prevent non-communicable diseases 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Corbel" panose="020B0503020204020204" pitchFamily="34" charset="0"/>
              </a:rPr>
              <a:t>Promoting healthy working places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750" y="5877271"/>
            <a:ext cx="7704658" cy="648073"/>
          </a:xfrm>
        </p:spPr>
        <p:txBody>
          <a:bodyPr/>
          <a:lstStyle/>
          <a:p>
            <a:endParaRPr lang="en-US" b="0" dirty="0" smtClean="0"/>
          </a:p>
          <a:p>
            <a:endParaRPr lang="en-US" b="0" dirty="0"/>
          </a:p>
          <a:p>
            <a:endParaRPr lang="en-US" b="0" dirty="0" smtClean="0"/>
          </a:p>
          <a:p>
            <a:r>
              <a:rPr lang="en-US" sz="1200" b="0" dirty="0" smtClean="0">
                <a:latin typeface="Corbel" panose="020B0503020204020204" pitchFamily="34" charset="0"/>
              </a:rPr>
              <a:t>TAKING </a:t>
            </a:r>
            <a:r>
              <a:rPr lang="en-US" sz="1200" b="0" dirty="0">
                <a:latin typeface="Corbel" panose="020B0503020204020204" pitchFamily="34" charset="0"/>
              </a:rPr>
              <a:t>ACTION ON SOCIAL INCLUSION OF OLDER PEOPLE</a:t>
            </a:r>
          </a:p>
          <a:p>
            <a:endParaRPr lang="de-DE" b="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814" y="563491"/>
            <a:ext cx="3359187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5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052737"/>
            <a:ext cx="7978526" cy="648071"/>
          </a:xfrm>
        </p:spPr>
        <p:txBody>
          <a:bodyPr/>
          <a:lstStyle/>
          <a:p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Longer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Working Life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Ability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AT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to</a:t>
            </a:r>
            <a:r>
              <a:rPr lang="de-AT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Work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844825"/>
            <a:ext cx="7978526" cy="40324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 err="1" smtClean="0">
                <a:latin typeface="Corbel" panose="020B0503020204020204" pitchFamily="34" charset="0"/>
              </a:rPr>
              <a:t>Amendment</a:t>
            </a:r>
            <a:r>
              <a:rPr lang="de-DE" sz="2000" dirty="0" smtClean="0">
                <a:latin typeface="Corbel" panose="020B0503020204020204" pitchFamily="34" charset="0"/>
              </a:rPr>
              <a:t> </a:t>
            </a:r>
            <a:r>
              <a:rPr lang="de-DE" sz="2000" dirty="0" err="1" smtClean="0">
                <a:latin typeface="Corbel" panose="020B0503020204020204" pitchFamily="34" charset="0"/>
              </a:rPr>
              <a:t>to</a:t>
            </a:r>
            <a:r>
              <a:rPr lang="de-DE" sz="2000" dirty="0" smtClean="0">
                <a:latin typeface="Corbel" panose="020B0503020204020204" pitchFamily="34" charset="0"/>
              </a:rPr>
              <a:t> Act on </a:t>
            </a:r>
            <a:r>
              <a:rPr lang="de-DE" sz="2000" dirty="0" err="1" smtClean="0">
                <a:latin typeface="Corbel" panose="020B0503020204020204" pitchFamily="34" charset="0"/>
              </a:rPr>
              <a:t>Health</a:t>
            </a:r>
            <a:r>
              <a:rPr lang="de-DE" sz="2000" dirty="0" smtClean="0">
                <a:latin typeface="Corbel" panose="020B0503020204020204" pitchFamily="34" charset="0"/>
              </a:rPr>
              <a:t> </a:t>
            </a:r>
            <a:r>
              <a:rPr lang="de-DE" sz="2000" dirty="0" err="1" smtClean="0">
                <a:latin typeface="Corbel" panose="020B0503020204020204" pitchFamily="34" charset="0"/>
              </a:rPr>
              <a:t>and</a:t>
            </a:r>
            <a:endParaRPr lang="de-DE" sz="2000" dirty="0" smtClean="0">
              <a:latin typeface="Corbel" panose="020B0503020204020204" pitchFamily="34" charset="0"/>
            </a:endParaRPr>
          </a:p>
          <a:p>
            <a:r>
              <a:rPr lang="de-DE" sz="2000" dirty="0">
                <a:latin typeface="Corbel" panose="020B0503020204020204" pitchFamily="34" charset="0"/>
              </a:rPr>
              <a:t> </a:t>
            </a:r>
            <a:r>
              <a:rPr lang="de-DE" sz="2000" dirty="0" smtClean="0">
                <a:latin typeface="Corbel" panose="020B0503020204020204" pitchFamily="34" charset="0"/>
              </a:rPr>
              <a:t>      </a:t>
            </a:r>
            <a:r>
              <a:rPr lang="de-DE" sz="2000" dirty="0" err="1" smtClean="0">
                <a:latin typeface="Corbel" panose="020B0503020204020204" pitchFamily="34" charset="0"/>
              </a:rPr>
              <a:t>Safety</a:t>
            </a:r>
            <a:r>
              <a:rPr lang="de-DE" sz="2000" dirty="0" smtClean="0">
                <a:latin typeface="Corbel" panose="020B0503020204020204" pitchFamily="34" charset="0"/>
              </a:rPr>
              <a:t> at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orbel" panose="020B0503020204020204" pitchFamily="34" charset="0"/>
              </a:rPr>
              <a:t>  </a:t>
            </a:r>
            <a:r>
              <a:rPr lang="de-DE" sz="2000" b="0" dirty="0" err="1" smtClean="0">
                <a:latin typeface="Corbel" panose="020B0503020204020204" pitchFamily="34" charset="0"/>
              </a:rPr>
              <a:t>Protection</a:t>
            </a:r>
            <a:r>
              <a:rPr lang="de-DE" sz="2000" b="0" dirty="0" smtClean="0">
                <a:latin typeface="Corbel" panose="020B0503020204020204" pitchFamily="34" charset="0"/>
              </a:rPr>
              <a:t> </a:t>
            </a:r>
            <a:r>
              <a:rPr lang="de-DE" sz="2000" b="0" dirty="0" err="1" smtClean="0">
                <a:latin typeface="Corbel" panose="020B0503020204020204" pitchFamily="34" charset="0"/>
              </a:rPr>
              <a:t>of</a:t>
            </a:r>
            <a:r>
              <a:rPr lang="de-DE" sz="2000" b="0" dirty="0" smtClean="0">
                <a:latin typeface="Corbel" panose="020B0503020204020204" pitchFamily="34" charset="0"/>
              </a:rPr>
              <a:t> </a:t>
            </a:r>
            <a:r>
              <a:rPr lang="de-DE" sz="2000" b="0" dirty="0" err="1" smtClean="0">
                <a:latin typeface="Corbel" panose="020B0503020204020204" pitchFamily="34" charset="0"/>
              </a:rPr>
              <a:t>psychological</a:t>
            </a:r>
            <a:r>
              <a:rPr lang="de-DE" sz="2000" b="0" dirty="0" smtClean="0">
                <a:latin typeface="Corbel" panose="020B0503020204020204" pitchFamily="34" charset="0"/>
              </a:rPr>
              <a:t> </a:t>
            </a:r>
            <a:r>
              <a:rPr lang="de-DE" sz="2000" b="0" dirty="0" err="1" smtClean="0">
                <a:latin typeface="Corbel" panose="020B0503020204020204" pitchFamily="34" charset="0"/>
              </a:rPr>
              <a:t>health</a:t>
            </a:r>
            <a:r>
              <a:rPr lang="de-DE" sz="2000" b="0" dirty="0" smtClean="0">
                <a:latin typeface="Corbel" panose="020B0503020204020204" pitchFamily="34" charset="0"/>
              </a:rPr>
              <a:t> at </a:t>
            </a:r>
            <a:r>
              <a:rPr lang="de-DE" sz="2000" b="0" dirty="0" err="1" smtClean="0">
                <a:latin typeface="Corbel" panose="020B0503020204020204" pitchFamily="34" charset="0"/>
              </a:rPr>
              <a:t>work</a:t>
            </a:r>
            <a:endParaRPr lang="de-DE" sz="2000" b="0" dirty="0" smtClean="0">
              <a:latin typeface="Corbel" panose="020B05030202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Corbel" panose="020B0503020204020204" pitchFamily="34" charset="0"/>
              </a:rPr>
              <a:t>Federal Guideline „Impulse Consulting </a:t>
            </a:r>
            <a:r>
              <a:rPr lang="de-DE" sz="2000" dirty="0" err="1" smtClean="0">
                <a:latin typeface="Corbel" panose="020B0503020204020204" pitchFamily="34" charset="0"/>
              </a:rPr>
              <a:t>of</a:t>
            </a:r>
            <a:r>
              <a:rPr lang="de-DE" sz="2000" dirty="0" smtClean="0">
                <a:latin typeface="Corbel" panose="020B0503020204020204" pitchFamily="34" charset="0"/>
              </a:rPr>
              <a:t> Enterprises“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Corbel" panose="020B0503020204020204" pitchFamily="34" charset="0"/>
              </a:rPr>
              <a:t>Awareness Building </a:t>
            </a:r>
            <a:r>
              <a:rPr lang="de-DE" sz="2000" dirty="0" err="1" smtClean="0">
                <a:latin typeface="Corbel" panose="020B0503020204020204" pitchFamily="34" charset="0"/>
              </a:rPr>
              <a:t>Campaign</a:t>
            </a:r>
            <a:r>
              <a:rPr lang="de-DE" sz="2000" dirty="0" smtClean="0">
                <a:latin typeface="Corbel" panose="020B0503020204020204" pitchFamily="34" charset="0"/>
              </a:rPr>
              <a:t> „Einstellungssache 50+“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Corbel" panose="020B0503020204020204" pitchFamily="34" charset="0"/>
              </a:rPr>
              <a:t>NESTOR-GOLD Seal </a:t>
            </a:r>
            <a:r>
              <a:rPr lang="de-DE" sz="2000" dirty="0" err="1" smtClean="0">
                <a:latin typeface="Corbel" panose="020B0503020204020204" pitchFamily="34" charset="0"/>
              </a:rPr>
              <a:t>of</a:t>
            </a:r>
            <a:r>
              <a:rPr lang="de-DE" sz="2000" dirty="0" smtClean="0">
                <a:latin typeface="Corbel" panose="020B0503020204020204" pitchFamily="34" charset="0"/>
              </a:rPr>
              <a:t> Quality </a:t>
            </a:r>
            <a:r>
              <a:rPr lang="de-DE" sz="2000" dirty="0" err="1" smtClean="0">
                <a:latin typeface="Corbel" panose="020B0503020204020204" pitchFamily="34" charset="0"/>
              </a:rPr>
              <a:t>for</a:t>
            </a:r>
            <a:r>
              <a:rPr lang="de-DE" sz="2000" dirty="0" smtClean="0">
                <a:latin typeface="Corbel" panose="020B0503020204020204" pitchFamily="34" charset="0"/>
              </a:rPr>
              <a:t> intergenerational </a:t>
            </a:r>
            <a:r>
              <a:rPr lang="de-DE" sz="2000" dirty="0" err="1" smtClean="0">
                <a:latin typeface="Corbel" panose="020B0503020204020204" pitchFamily="34" charset="0"/>
              </a:rPr>
              <a:t>age</a:t>
            </a:r>
            <a:r>
              <a:rPr lang="de-DE" sz="2000" dirty="0" smtClean="0">
                <a:latin typeface="Corbel" panose="020B0503020204020204" pitchFamily="34" charset="0"/>
              </a:rPr>
              <a:t>-management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Corbel" panose="020B0503020204020204" pitchFamily="34" charset="0"/>
              </a:rPr>
              <a:t>Rehabilitation </a:t>
            </a:r>
            <a:r>
              <a:rPr lang="de-DE" sz="2000" dirty="0" err="1" smtClean="0">
                <a:latin typeface="Corbel" panose="020B0503020204020204" pitchFamily="34" charset="0"/>
              </a:rPr>
              <a:t>instead</a:t>
            </a:r>
            <a:r>
              <a:rPr lang="de-DE" sz="2000" dirty="0" smtClean="0">
                <a:latin typeface="Corbel" panose="020B0503020204020204" pitchFamily="34" charset="0"/>
              </a:rPr>
              <a:t> </a:t>
            </a:r>
            <a:r>
              <a:rPr lang="de-DE" sz="2000" dirty="0" err="1" smtClean="0">
                <a:latin typeface="Corbel" panose="020B0503020204020204" pitchFamily="34" charset="0"/>
              </a:rPr>
              <a:t>of</a:t>
            </a:r>
            <a:r>
              <a:rPr lang="de-DE" sz="2000" dirty="0" smtClean="0">
                <a:latin typeface="Corbel" panose="020B0503020204020204" pitchFamily="34" charset="0"/>
              </a:rPr>
              <a:t> </a:t>
            </a:r>
            <a:r>
              <a:rPr lang="de-DE" sz="2000" dirty="0" err="1" smtClean="0">
                <a:latin typeface="Corbel" panose="020B0503020204020204" pitchFamily="34" charset="0"/>
              </a:rPr>
              <a:t>retirement</a:t>
            </a:r>
            <a:endParaRPr lang="de-DE" sz="2000" dirty="0" smtClean="0">
              <a:latin typeface="Corbel" panose="020B05030202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AT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750" y="6165304"/>
            <a:ext cx="7704658" cy="692696"/>
          </a:xfrm>
        </p:spPr>
        <p:txBody>
          <a:bodyPr/>
          <a:lstStyle/>
          <a:p>
            <a:r>
              <a:rPr lang="en-US" sz="1200" b="0" dirty="0">
                <a:latin typeface="Corbel" panose="020B0503020204020204" pitchFamily="34" charset="0"/>
              </a:rPr>
              <a:t>TAKING ACTION ON SOCIAL INCLUSION OF OLDER PEOPLE</a:t>
            </a:r>
          </a:p>
          <a:p>
            <a:endParaRPr lang="de-DE" sz="1200" b="0" dirty="0" smtClean="0">
              <a:latin typeface="Corbel" panose="020B0503020204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1556793"/>
            <a:ext cx="2853175" cy="1908213"/>
          </a:xfrm>
          <a:prstGeom prst="rect">
            <a:avLst/>
          </a:prstGeom>
          <a:effectLst>
            <a:softEdge rad="355600"/>
          </a:effectLst>
        </p:spPr>
      </p:pic>
    </p:spTree>
    <p:extLst>
      <p:ext uri="{BB962C8B-B14F-4D97-AF65-F5344CB8AC3E}">
        <p14:creationId xmlns:p14="http://schemas.microsoft.com/office/powerpoint/2010/main" val="358467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978526" cy="1152128"/>
          </a:xfrm>
        </p:spPr>
        <p:txBody>
          <a:bodyPr/>
          <a:lstStyle/>
          <a:p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Participation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,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Inclusion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,</a:t>
            </a:r>
            <a:b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</a:b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Non-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Discrimination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2564904"/>
            <a:ext cx="7978526" cy="324036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Austrian Federal Law on Senior Citizens </a:t>
            </a:r>
            <a:r>
              <a:rPr lang="en-US" sz="2400" dirty="0" smtClean="0">
                <a:latin typeface="Corbel" panose="020B0503020204020204" pitchFamily="34" charset="0"/>
              </a:rPr>
              <a:t>1998</a:t>
            </a:r>
            <a:endParaRPr lang="en-US" sz="2400" dirty="0">
              <a:latin typeface="Corbel" panose="020B05030202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Federal Senior </a:t>
            </a:r>
            <a:r>
              <a:rPr lang="en-US" sz="2400" dirty="0" smtClean="0">
                <a:latin typeface="Corbel" panose="020B0503020204020204" pitchFamily="34" charset="0"/>
              </a:rPr>
              <a:t>Citizens’ </a:t>
            </a:r>
            <a:r>
              <a:rPr lang="en-US" sz="2400" dirty="0">
                <a:latin typeface="Corbel" panose="020B0503020204020204" pitchFamily="34" charset="0"/>
              </a:rPr>
              <a:t>Advisory </a:t>
            </a:r>
            <a:r>
              <a:rPr lang="en-US" sz="2400" dirty="0" smtClean="0">
                <a:latin typeface="Corbel" panose="020B0503020204020204" pitchFamily="34" charset="0"/>
              </a:rPr>
              <a:t>Council</a:t>
            </a:r>
            <a:endParaRPr lang="en-US" sz="2400" dirty="0">
              <a:latin typeface="Corbel" panose="020B05030202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anose="020B0503020204020204" pitchFamily="34" charset="0"/>
              </a:rPr>
              <a:t>2000: Council of Senior </a:t>
            </a:r>
            <a:r>
              <a:rPr lang="en-US" sz="2400" dirty="0" smtClean="0">
                <a:latin typeface="Corbel" panose="020B0503020204020204" pitchFamily="34" charset="0"/>
              </a:rPr>
              <a:t>citizens’ </a:t>
            </a:r>
            <a:r>
              <a:rPr lang="en-US" sz="2400" dirty="0">
                <a:latin typeface="Corbel" panose="020B0503020204020204" pitchFamily="34" charset="0"/>
              </a:rPr>
              <a:t>organizations -&gt;</a:t>
            </a:r>
          </a:p>
          <a:p>
            <a:r>
              <a:rPr lang="en-US" sz="2400" dirty="0" smtClean="0">
                <a:latin typeface="Corbel" panose="020B0503020204020204" pitchFamily="34" charset="0"/>
              </a:rPr>
              <a:t>                    Status </a:t>
            </a:r>
            <a:r>
              <a:rPr lang="en-US" sz="2400" dirty="0">
                <a:latin typeface="Corbel" panose="020B0503020204020204" pitchFamily="34" charset="0"/>
              </a:rPr>
              <a:t>of a social partner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rbel" panose="020B0503020204020204" pitchFamily="34" charset="0"/>
              </a:rPr>
              <a:t>2012 </a:t>
            </a:r>
            <a:r>
              <a:rPr lang="en-US" sz="2400" dirty="0">
                <a:latin typeface="Corbel" panose="020B0503020204020204" pitchFamily="34" charset="0"/>
              </a:rPr>
              <a:t>Federal Plan for Senior Citizens </a:t>
            </a:r>
            <a:r>
              <a:rPr lang="en-US" sz="2400" dirty="0" smtClean="0">
                <a:latin typeface="Corbel" panose="020B0503020204020204" pitchFamily="34" charset="0"/>
              </a:rPr>
              <a:t>                           „</a:t>
            </a:r>
            <a:r>
              <a:rPr lang="en-US" sz="2400" dirty="0">
                <a:latin typeface="Corbel" panose="020B0503020204020204" pitchFamily="34" charset="0"/>
              </a:rPr>
              <a:t>Ageing and the Future“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400" dirty="0">
              <a:latin typeface="Corbel" panose="020B05030202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sz="24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dirty="0" smtClean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750" y="5588000"/>
            <a:ext cx="7704658" cy="1153368"/>
          </a:xfrm>
        </p:spPr>
        <p:txBody>
          <a:bodyPr/>
          <a:lstStyle/>
          <a:p>
            <a:r>
              <a:rPr lang="en-US" sz="1200" b="0" dirty="0">
                <a:latin typeface="Corbel" panose="020B0503020204020204" pitchFamily="34" charset="0"/>
              </a:rPr>
              <a:t>TAKING ACTION ON SOCIAL INCLUSION OF OLDER PEOPLE</a:t>
            </a:r>
          </a:p>
          <a:p>
            <a:endParaRPr lang="de-DE" b="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419" y="548680"/>
            <a:ext cx="3194581" cy="246299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2727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052737"/>
            <a:ext cx="7978526" cy="648071"/>
          </a:xfrm>
        </p:spPr>
        <p:txBody>
          <a:bodyPr/>
          <a:lstStyle/>
          <a:p>
            <a:r>
              <a:rPr lang="de-DE" sz="3000" dirty="0" smtClean="0">
                <a:solidFill>
                  <a:srgbClr val="C00000"/>
                </a:solidFill>
                <a:latin typeface="Corbel" panose="020B0503020204020204" pitchFamily="34" charset="0"/>
              </a:rPr>
              <a:t>   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Participation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,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Inclusion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, Non-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Discrimination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772816"/>
            <a:ext cx="7978526" cy="3744415"/>
          </a:xfrm>
        </p:spPr>
        <p:txBody>
          <a:bodyPr/>
          <a:lstStyle/>
          <a:p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2000" dirty="0" smtClean="0">
                <a:latin typeface="Corbel" panose="020B0503020204020204" pitchFamily="34" charset="0"/>
              </a:rPr>
              <a:t>     </a:t>
            </a:r>
            <a:r>
              <a:rPr lang="en-US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Federal Plan for Senior Citizens - 14 Key Areas</a:t>
            </a:r>
            <a:endParaRPr lang="de-DE" sz="2000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de-DE" dirty="0" smtClean="0">
              <a:latin typeface="Corbel" panose="020B0503020204020204" pitchFamily="34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750" y="6165304"/>
            <a:ext cx="7704658" cy="432048"/>
          </a:xfrm>
        </p:spPr>
        <p:txBody>
          <a:bodyPr/>
          <a:lstStyle/>
          <a:p>
            <a:r>
              <a:rPr lang="en-US" sz="1200" b="0" dirty="0">
                <a:latin typeface="Corbel" panose="020B0503020204020204" pitchFamily="34" charset="0"/>
              </a:rPr>
              <a:t>TAKING ACTION ON SOCIAL INCLUSION OF OLDER PEOPLE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348881"/>
            <a:ext cx="8193734" cy="388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9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908721"/>
            <a:ext cx="7978526" cy="792087"/>
          </a:xfrm>
        </p:spPr>
        <p:txBody>
          <a:bodyPr/>
          <a:lstStyle/>
          <a:p>
            <a:r>
              <a:rPr lang="de-DE" sz="3000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de-DE" sz="3000" dirty="0" smtClean="0">
                <a:solidFill>
                  <a:srgbClr val="C00000"/>
                </a:solidFill>
                <a:latin typeface="Corbel" panose="020B0503020204020204" pitchFamily="34" charset="0"/>
              </a:rPr>
              <a:t> 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Dignity</a:t>
            </a:r>
            <a:r>
              <a:rPr lang="de-DE" sz="2800" dirty="0">
                <a:solidFill>
                  <a:srgbClr val="FF0000"/>
                </a:solidFill>
                <a:latin typeface="Corbel" panose="020B0503020204020204" pitchFamily="34" charset="0"/>
              </a:rPr>
              <a:t>, </a:t>
            </a:r>
            <a:r>
              <a:rPr lang="de-DE" sz="2800" dirty="0" err="1">
                <a:solidFill>
                  <a:srgbClr val="FF0000"/>
                </a:solidFill>
                <a:latin typeface="Corbel" panose="020B0503020204020204" pitchFamily="34" charset="0"/>
              </a:rPr>
              <a:t>Health</a:t>
            </a:r>
            <a:r>
              <a:rPr lang="de-DE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r>
              <a:rPr lang="de-DE" sz="2800" dirty="0">
                <a:solidFill>
                  <a:srgbClr val="FF0000"/>
                </a:solidFill>
                <a:latin typeface="Corbel" panose="020B0503020204020204" pitchFamily="34" charset="0"/>
              </a:rPr>
              <a:t> Independence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700808"/>
            <a:ext cx="7978526" cy="4464496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en-US" sz="2000" dirty="0">
                <a:solidFill>
                  <a:srgbClr val="FF0000"/>
                </a:solidFill>
                <a:latin typeface="Corbel" panose="020B0503020204020204" pitchFamily="34" charset="0"/>
              </a:rPr>
              <a:t>Long Time Care Benefit Act </a:t>
            </a:r>
            <a:r>
              <a:rPr lang="en-US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1993</a:t>
            </a:r>
          </a:p>
          <a:p>
            <a:pPr>
              <a:lnSpc>
                <a:spcPts val="1000"/>
              </a:lnSpc>
            </a:pPr>
            <a:endParaRPr lang="en-US" sz="20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>
              <a:lnSpc>
                <a:spcPts val="3000"/>
              </a:lnSpc>
            </a:pPr>
            <a:r>
              <a:rPr lang="en-US" sz="2000" dirty="0" smtClean="0">
                <a:latin typeface="Corbel" panose="020B0503020204020204" pitchFamily="34" charset="0"/>
              </a:rPr>
              <a:t>approx</a:t>
            </a:r>
            <a:r>
              <a:rPr lang="en-US" sz="2000" dirty="0">
                <a:latin typeface="Corbel" panose="020B0503020204020204" pitchFamily="34" charset="0"/>
              </a:rPr>
              <a:t>. </a:t>
            </a:r>
            <a:r>
              <a:rPr lang="en-US" sz="2000" dirty="0" smtClean="0">
                <a:latin typeface="Corbel" panose="020B0503020204020204" pitchFamily="34" charset="0"/>
              </a:rPr>
              <a:t>450.000 </a:t>
            </a:r>
            <a:r>
              <a:rPr lang="en-US" sz="2000" dirty="0">
                <a:latin typeface="Corbel" panose="020B0503020204020204" pitchFamily="34" charset="0"/>
              </a:rPr>
              <a:t>people receiving a care allowance </a:t>
            </a:r>
            <a:r>
              <a:rPr lang="en-US" sz="2000" dirty="0" smtClean="0">
                <a:latin typeface="Corbel" panose="020B0503020204020204" pitchFamily="34" charset="0"/>
              </a:rPr>
              <a:t>– </a:t>
            </a:r>
          </a:p>
          <a:p>
            <a:pPr>
              <a:lnSpc>
                <a:spcPts val="3000"/>
              </a:lnSpc>
            </a:pPr>
            <a:r>
              <a:rPr lang="en-US" sz="2000" dirty="0" smtClean="0">
                <a:latin typeface="Corbel" panose="020B0503020204020204" pitchFamily="34" charset="0"/>
              </a:rPr>
              <a:t>Granted </a:t>
            </a:r>
            <a:r>
              <a:rPr lang="en-US" sz="2000" dirty="0">
                <a:latin typeface="Corbel" panose="020B0503020204020204" pitchFamily="34" charset="0"/>
              </a:rPr>
              <a:t>in 7 </a:t>
            </a:r>
            <a:r>
              <a:rPr lang="en-US" sz="2000" dirty="0" smtClean="0">
                <a:latin typeface="Corbel" panose="020B0503020204020204" pitchFamily="34" charset="0"/>
              </a:rPr>
              <a:t>Levels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80% of all people in need of care are cared for at home:</a:t>
            </a:r>
            <a:endParaRPr lang="en-US" sz="20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>
              <a:lnSpc>
                <a:spcPts val="3000"/>
              </a:lnSpc>
            </a:pPr>
            <a:r>
              <a:rPr lang="en-US" sz="2000" dirty="0">
                <a:latin typeface="Corbel" panose="020B0503020204020204" pitchFamily="34" charset="0"/>
              </a:rPr>
              <a:t>59% of care allowance recipients are cared for at </a:t>
            </a:r>
            <a:r>
              <a:rPr lang="en-US" sz="2000" dirty="0" smtClean="0">
                <a:latin typeface="Corbel" panose="020B0503020204020204" pitchFamily="34" charset="0"/>
              </a:rPr>
              <a:t>home </a:t>
            </a:r>
          </a:p>
          <a:p>
            <a:pPr>
              <a:lnSpc>
                <a:spcPts val="3000"/>
              </a:lnSpc>
            </a:pPr>
            <a:r>
              <a:rPr lang="en-US" sz="2000" dirty="0" smtClean="0">
                <a:latin typeface="Corbel" panose="020B0503020204020204" pitchFamily="34" charset="0"/>
              </a:rPr>
              <a:t>23</a:t>
            </a:r>
            <a:r>
              <a:rPr lang="en-US" sz="2000" dirty="0">
                <a:latin typeface="Corbel" panose="020B0503020204020204" pitchFamily="34" charset="0"/>
              </a:rPr>
              <a:t>% at home with the support of mobile services, </a:t>
            </a:r>
            <a:r>
              <a:rPr lang="en-US" sz="2000" dirty="0" smtClean="0">
                <a:latin typeface="Corbel" panose="020B0503020204020204" pitchFamily="34" charset="0"/>
              </a:rPr>
              <a:t>domestic care, home-help, meals on wheel, geriatric day care </a:t>
            </a:r>
            <a:r>
              <a:rPr lang="en-US" sz="2000" dirty="0" err="1" smtClean="0">
                <a:latin typeface="Corbel" panose="020B0503020204020204" pitchFamily="34" charset="0"/>
              </a:rPr>
              <a:t>centres</a:t>
            </a:r>
            <a:endParaRPr lang="en-US" sz="2000" dirty="0" smtClean="0">
              <a:latin typeface="Corbel" panose="020B0503020204020204" pitchFamily="34" charset="0"/>
            </a:endParaRPr>
          </a:p>
          <a:p>
            <a:pPr>
              <a:lnSpc>
                <a:spcPts val="3000"/>
              </a:lnSpc>
            </a:pPr>
            <a:r>
              <a:rPr lang="en-US" sz="2000" dirty="0" smtClean="0">
                <a:latin typeface="Corbel" panose="020B0503020204020204" pitchFamily="34" charset="0"/>
              </a:rPr>
              <a:t>16</a:t>
            </a:r>
            <a:r>
              <a:rPr lang="en-US" sz="2000" dirty="0">
                <a:latin typeface="Corbel" panose="020B0503020204020204" pitchFamily="34" charset="0"/>
              </a:rPr>
              <a:t>% in nursing homes, </a:t>
            </a:r>
            <a:endParaRPr lang="en-US" sz="2000" dirty="0" smtClean="0">
              <a:latin typeface="Corbel" panose="020B0503020204020204" pitchFamily="34" charset="0"/>
            </a:endParaRPr>
          </a:p>
          <a:p>
            <a:pPr>
              <a:lnSpc>
                <a:spcPts val="3000"/>
              </a:lnSpc>
            </a:pPr>
            <a:r>
              <a:rPr lang="en-US" sz="2000" dirty="0" smtClean="0">
                <a:latin typeface="Corbel" panose="020B0503020204020204" pitchFamily="34" charset="0"/>
              </a:rPr>
              <a:t>2</a:t>
            </a:r>
            <a:r>
              <a:rPr lang="en-US" sz="2000" dirty="0">
                <a:latin typeface="Corbel" panose="020B0503020204020204" pitchFamily="34" charset="0"/>
              </a:rPr>
              <a:t>% of care allowance recipients take a 24-hour assistance</a:t>
            </a:r>
            <a:r>
              <a:rPr lang="en-US" sz="2000" dirty="0" smtClean="0">
                <a:latin typeface="Corbel" panose="020B0503020204020204" pitchFamily="34" charset="0"/>
              </a:rPr>
              <a:t>;</a:t>
            </a:r>
          </a:p>
          <a:p>
            <a:pPr>
              <a:lnSpc>
                <a:spcPts val="3000"/>
              </a:lnSpc>
            </a:pPr>
            <a:r>
              <a:rPr lang="en-US" sz="2000" dirty="0" smtClean="0">
                <a:latin typeface="Corbel" panose="020B0503020204020204" pitchFamily="34" charset="0"/>
              </a:rPr>
              <a:t>Project: </a:t>
            </a:r>
            <a:r>
              <a:rPr lang="en-US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Healthy and Active Ageing through Social Inclusion – </a:t>
            </a:r>
            <a:r>
              <a:rPr lang="en-US" sz="2000" dirty="0" smtClean="0">
                <a:latin typeface="Corbel" panose="020B0503020204020204" pitchFamily="34" charset="0"/>
              </a:rPr>
              <a:t>Health Promotion, Health Literacy and Equal Opportunities for Older </a:t>
            </a:r>
            <a:r>
              <a:rPr lang="en-US" sz="2000" dirty="0">
                <a:latin typeface="Corbel" panose="020B0503020204020204" pitchFamily="34" charset="0"/>
              </a:rPr>
              <a:t>P</a:t>
            </a:r>
            <a:r>
              <a:rPr lang="en-US" sz="2000" dirty="0" smtClean="0">
                <a:latin typeface="Corbel" panose="020B0503020204020204" pitchFamily="34" charset="0"/>
              </a:rPr>
              <a:t>eople</a:t>
            </a:r>
          </a:p>
          <a:p>
            <a:endParaRPr lang="en-US" sz="2000" dirty="0">
              <a:latin typeface="Corbel" panose="020B0503020204020204" pitchFamily="34" charset="0"/>
            </a:endParaRPr>
          </a:p>
          <a:p>
            <a:endParaRPr lang="en-US" dirty="0"/>
          </a:p>
          <a:p>
            <a:endParaRPr lang="de-DE" dirty="0" smtClean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39750" y="6309320"/>
            <a:ext cx="7704658" cy="548680"/>
          </a:xfrm>
        </p:spPr>
        <p:txBody>
          <a:bodyPr/>
          <a:lstStyle/>
          <a:p>
            <a:r>
              <a:rPr lang="en-US" sz="1200" b="0" dirty="0">
                <a:latin typeface="Corbel" panose="020B0503020204020204" pitchFamily="34" charset="0"/>
              </a:rPr>
              <a:t>TAKING ACTION ON SOCIAL INCLUSION OF OLDER PEOPLE</a:t>
            </a:r>
          </a:p>
          <a:p>
            <a:endParaRPr lang="de-DE" b="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018" y="404893"/>
            <a:ext cx="2840982" cy="3023878"/>
          </a:xfrm>
          <a:prstGeom prst="rect">
            <a:avLst/>
          </a:prstGeom>
          <a:effectLst>
            <a:softEdge rad="723900"/>
          </a:effectLst>
        </p:spPr>
      </p:pic>
    </p:spTree>
    <p:extLst>
      <p:ext uri="{BB962C8B-B14F-4D97-AF65-F5344CB8AC3E}">
        <p14:creationId xmlns:p14="http://schemas.microsoft.com/office/powerpoint/2010/main" val="281016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978526" cy="504056"/>
          </a:xfrm>
        </p:spPr>
        <p:txBody>
          <a:bodyPr/>
          <a:lstStyle/>
          <a:p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Dignity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,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Health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Independence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556792"/>
            <a:ext cx="7978526" cy="5112568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altLang="de-DE" sz="2400" dirty="0">
                <a:solidFill>
                  <a:srgbClr val="FF0000"/>
                </a:solidFill>
                <a:latin typeface="Corbel" panose="020B0503020204020204" pitchFamily="34" charset="0"/>
              </a:rPr>
              <a:t>Reconciliation of Care and Work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de-DE" sz="2000" dirty="0">
                <a:solidFill>
                  <a:srgbClr val="FF0000"/>
                </a:solidFill>
                <a:latin typeface="Corbel" panose="020B0503020204020204" pitchFamily="34" charset="0"/>
              </a:rPr>
              <a:t>Paid care leave/part-time care </a:t>
            </a:r>
          </a:p>
          <a:p>
            <a:pPr marL="285750" lvl="1" indent="-285750" algn="l">
              <a:buFont typeface="Arial" panose="020B0604020202020204" pitchFamily="34" charset="0"/>
              <a:buChar char="•"/>
              <a:defRPr/>
            </a:pPr>
            <a:r>
              <a:rPr lang="en-US" altLang="de-DE" b="1" dirty="0" smtClean="0">
                <a:solidFill>
                  <a:srgbClr val="000000"/>
                </a:solidFill>
                <a:latin typeface="Corbel" panose="020B0503020204020204" pitchFamily="34" charset="0"/>
              </a:rPr>
              <a:t>1-3 </a:t>
            </a:r>
            <a:r>
              <a:rPr lang="en-US" altLang="de-DE" b="1" dirty="0">
                <a:solidFill>
                  <a:srgbClr val="000000"/>
                </a:solidFill>
                <a:latin typeface="Corbel" panose="020B0503020204020204" pitchFamily="34" charset="0"/>
              </a:rPr>
              <a:t>month -&gt; up to 1 year</a:t>
            </a:r>
            <a:endParaRPr lang="de-DE" altLang="de-DE" b="1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de-DE" sz="2000" dirty="0">
                <a:solidFill>
                  <a:srgbClr val="FF0000"/>
                </a:solidFill>
                <a:latin typeface="Corbel" panose="020B0503020204020204" pitchFamily="34" charset="0"/>
              </a:rPr>
              <a:t>Family hospice leave/family hospice part-time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As long as hospice time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Care leave benefits basically equal to rate of unemployment benefit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de-DE" sz="2000" dirty="0">
                <a:solidFill>
                  <a:srgbClr val="FF0000"/>
                </a:solidFill>
                <a:latin typeface="Corbel" panose="020B0503020204020204" pitchFamily="34" charset="0"/>
              </a:rPr>
              <a:t>Care Hotline </a:t>
            </a: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(</a:t>
            </a:r>
            <a:r>
              <a:rPr lang="en-US" altLang="de-DE" sz="2000" dirty="0" err="1">
                <a:solidFill>
                  <a:srgbClr val="000000"/>
                </a:solidFill>
                <a:latin typeface="Corbel" panose="020B0503020204020204" pitchFamily="34" charset="0"/>
              </a:rPr>
              <a:t>Pflegetelefon</a:t>
            </a: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)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de-DE" sz="2000" dirty="0">
                <a:solidFill>
                  <a:srgbClr val="FF0000"/>
                </a:solidFill>
                <a:latin typeface="Corbel" panose="020B0503020204020204" pitchFamily="34" charset="0"/>
              </a:rPr>
              <a:t>Platform for caring relatives </a:t>
            </a: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(pflegedaheim.at)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de-DE" sz="2000" dirty="0">
                <a:solidFill>
                  <a:srgbClr val="FF0000"/>
                </a:solidFill>
                <a:latin typeface="Corbel" panose="020B0503020204020204" pitchFamily="34" charset="0"/>
              </a:rPr>
              <a:t>Database on therapeutic aids </a:t>
            </a: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(hilfsmittelinfo.at)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altLang="de-DE" sz="2000" dirty="0">
                <a:solidFill>
                  <a:srgbClr val="FF0000"/>
                </a:solidFill>
                <a:latin typeface="Corbel" panose="020B0503020204020204" pitchFamily="34" charset="0"/>
              </a:rPr>
              <a:t>Support for 24 hour care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1.100.- € for employed and 550.- € for self-employed care persons    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de-DE" sz="2000" dirty="0">
                <a:solidFill>
                  <a:srgbClr val="000000"/>
                </a:solidFill>
                <a:latin typeface="Corbel" panose="020B0503020204020204" pitchFamily="34" charset="0"/>
              </a:rPr>
              <a:t>Educational background to that of home helps </a:t>
            </a:r>
            <a:r>
              <a:rPr lang="en-US" altLang="de-DE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      </a:t>
            </a:r>
            <a:endParaRPr lang="en-US" altLang="de-DE" sz="2000" b="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sz="1200" b="0" dirty="0" smtClean="0">
                <a:latin typeface="Corbel" panose="020B0503020204020204" pitchFamily="34" charset="0"/>
              </a:rPr>
              <a:t>TAKING </a:t>
            </a:r>
            <a:r>
              <a:rPr lang="en-US" sz="1200" b="0" dirty="0">
                <a:latin typeface="Corbel" panose="020B0503020204020204" pitchFamily="34" charset="0"/>
              </a:rPr>
              <a:t>ACTION ON SOCIAL INCLUSION OF OLDER PEOPLE</a:t>
            </a:r>
          </a:p>
          <a:p>
            <a:endParaRPr lang="de-DE" sz="1400" dirty="0" smtClean="0">
              <a:latin typeface="Corbel" panose="020B0503020204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88640"/>
            <a:ext cx="5547841" cy="39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9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978526" cy="648072"/>
          </a:xfrm>
        </p:spPr>
        <p:txBody>
          <a:bodyPr/>
          <a:lstStyle/>
          <a:p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Dignity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,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Health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and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Independence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628800"/>
            <a:ext cx="7978526" cy="5229200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2017 National Strategy on Dementia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      </a:t>
            </a:r>
            <a:r>
              <a:rPr lang="en-GB" sz="2000" b="0" dirty="0" smtClean="0">
                <a:solidFill>
                  <a:srgbClr val="000000"/>
                </a:solidFill>
                <a:latin typeface="Corbel" panose="020B0503020204020204" pitchFamily="34" charset="0"/>
              </a:rPr>
              <a:t>1,5 % of Austrian Population</a:t>
            </a:r>
          </a:p>
          <a:p>
            <a:pPr lvl="0">
              <a:lnSpc>
                <a:spcPct val="100000"/>
              </a:lnSpc>
              <a:defRPr/>
            </a:pPr>
            <a:endParaRPr lang="en-GB" sz="8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National Quality Certificate </a:t>
            </a: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for Nursery Homes</a:t>
            </a:r>
          </a:p>
          <a:p>
            <a:pPr lvl="0">
              <a:lnSpc>
                <a:spcPct val="100000"/>
              </a:lnSpc>
              <a:defRPr/>
            </a:pPr>
            <a:endParaRPr lang="en-GB" sz="8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Information and counselling in the case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      of </a:t>
            </a: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violence against older persons</a:t>
            </a:r>
          </a:p>
          <a:p>
            <a:pPr lvl="0">
              <a:lnSpc>
                <a:spcPct val="100000"/>
              </a:lnSpc>
              <a:defRPr/>
            </a:pPr>
            <a:endParaRPr lang="en-GB" sz="800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Parliamentary Commission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2000" dirty="0" smtClean="0">
                <a:solidFill>
                  <a:srgbClr val="C00000"/>
                </a:solidFill>
                <a:latin typeface="Corbel" panose="020B0503020204020204" pitchFamily="34" charset="0"/>
              </a:rPr>
              <a:t>     </a:t>
            </a: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“Dignity at the end of life”</a:t>
            </a:r>
          </a:p>
          <a:p>
            <a:pPr lvl="0">
              <a:lnSpc>
                <a:spcPct val="100000"/>
              </a:lnSpc>
              <a:defRPr/>
            </a:pPr>
            <a:endParaRPr lang="en-GB" sz="800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Since 2013 Extension of </a:t>
            </a: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hospice and palliative care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      in all provinces</a:t>
            </a:r>
          </a:p>
          <a:p>
            <a:pPr lvl="0">
              <a:lnSpc>
                <a:spcPct val="100000"/>
              </a:lnSpc>
              <a:defRPr/>
            </a:pPr>
            <a:endParaRPr lang="en-GB" sz="8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Report on the Situation of </a:t>
            </a: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Very Old People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endParaRPr lang="en-GB" sz="800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Nov. 2018 International Conference on the Rights of Older Persons 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2000" dirty="0" smtClean="0">
                <a:latin typeface="Corbel" panose="020B0503020204020204" pitchFamily="34" charset="0"/>
              </a:rPr>
              <a:t>       * Robotics and Automation – Implications  for Human Rights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2000" dirty="0" smtClean="0">
                <a:latin typeface="Corbel" panose="020B0503020204020204" pitchFamily="34" charset="0"/>
              </a:rPr>
              <a:t>       * A Life-long Learning Process – Digitalization and Education 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endParaRPr lang="en-GB" sz="800" dirty="0" smtClean="0"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  <a:defRPr/>
            </a:pPr>
            <a:endParaRPr lang="en-GB" sz="800" dirty="0" smtClean="0"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defRPr/>
            </a:pPr>
            <a:r>
              <a:rPr lang="en-US" sz="1200" b="0" dirty="0">
                <a:latin typeface="Corbel" panose="020B0503020204020204" pitchFamily="34" charset="0"/>
              </a:rPr>
              <a:t>TAKING ACTION ON SOCIAL INCLUSION OF OLDER PEOPLE</a:t>
            </a:r>
          </a:p>
          <a:p>
            <a:pPr lvl="0">
              <a:lnSpc>
                <a:spcPct val="100000"/>
              </a:lnSpc>
              <a:defRPr/>
            </a:pPr>
            <a:endParaRPr lang="en-GB" sz="2000" dirty="0" smtClean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>
              <a:lnSpc>
                <a:spcPct val="100000"/>
              </a:lnSpc>
              <a:defRPr/>
            </a:pPr>
            <a:endParaRPr lang="en-GB" sz="12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lang="en-US" sz="1200" b="0" dirty="0" smtClean="0">
              <a:latin typeface="Corbel" panose="020B0503020204020204" pitchFamily="34" charset="0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sz="1200" b="0" dirty="0" smtClean="0">
                <a:latin typeface="Corbel" panose="020B0503020204020204" pitchFamily="34" charset="0"/>
              </a:rPr>
              <a:t>TAKING ACTION ON SOCIAL INCLUSION OF OLDER PEOPLE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000" y="476672"/>
            <a:ext cx="2484000" cy="3312000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30518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978526" cy="936104"/>
          </a:xfrm>
        </p:spPr>
        <p:txBody>
          <a:bodyPr/>
          <a:lstStyle/>
          <a:p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Solidarity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between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Generations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2060848"/>
            <a:ext cx="7978526" cy="388843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>
                <a:solidFill>
                  <a:srgbClr val="FF0000"/>
                </a:solidFill>
                <a:latin typeface="Corbel" panose="020B0503020204020204" pitchFamily="34" charset="0"/>
              </a:rPr>
              <a:t>Federal Act on the Promotion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>
                <a:solidFill>
                  <a:srgbClr val="FF0000"/>
                </a:solidFill>
                <a:latin typeface="Corbel" panose="020B0503020204020204" pitchFamily="34" charset="0"/>
              </a:rPr>
              <a:t>of Voluntary Work 2012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1000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Council on Voluntary Work (2003)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Report on the Situation of Voluntary Work in Austria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Passport and Certificate on Voluntary Work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Information and Network-Platform </a:t>
            </a:r>
            <a:r>
              <a:rPr lang="en-GB" sz="2000" dirty="0">
                <a:solidFill>
                  <a:srgbClr val="FF0000"/>
                </a:solidFill>
                <a:latin typeface="Corbel" panose="020B0503020204020204" pitchFamily="34" charset="0"/>
                <a:hlinkClick r:id="rId2"/>
              </a:rPr>
              <a:t>www.freiwilligenweb.at</a:t>
            </a:r>
            <a:endParaRPr lang="en-GB" sz="20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Framework and social security for participants of Voluntary Social Year,</a:t>
            </a:r>
          </a:p>
          <a:p>
            <a:pPr marL="358775" lvl="0" indent="-358775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      Environmental Year, Social Year Abroad, Austrian Holocaust    </a:t>
            </a:r>
          </a:p>
          <a:p>
            <a:pPr marL="358775" lvl="0" indent="-358775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      Memorial Service, European Voluntary Service </a:t>
            </a:r>
            <a:endParaRPr lang="en-GB" sz="2000" dirty="0" smtClean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58775" lvl="0" indent="-358775">
              <a:lnSpc>
                <a:spcPct val="100000"/>
              </a:lnSpc>
              <a:spcBef>
                <a:spcPct val="20000"/>
              </a:spcBef>
              <a:defRPr/>
            </a:pPr>
            <a:endParaRPr lang="en-US" sz="1200" b="0" dirty="0" smtClean="0">
              <a:latin typeface="Corbel" panose="020B0503020204020204" pitchFamily="34" charset="0"/>
            </a:endParaRPr>
          </a:p>
          <a:p>
            <a:r>
              <a:rPr lang="en-US" sz="1200" b="0" dirty="0" smtClean="0">
                <a:latin typeface="Corbel" panose="020B0503020204020204" pitchFamily="34" charset="0"/>
              </a:rPr>
              <a:t>TAKING </a:t>
            </a:r>
            <a:r>
              <a:rPr lang="en-US" sz="1200" b="0" dirty="0">
                <a:latin typeface="Corbel" panose="020B0503020204020204" pitchFamily="34" charset="0"/>
              </a:rPr>
              <a:t>ACTION ON SOCIAL INCLUSION OF OLDER PEOPLE</a:t>
            </a:r>
          </a:p>
          <a:p>
            <a:endParaRPr lang="de-DE" sz="2400" dirty="0" smtClean="0">
              <a:latin typeface="Corbel" panose="020B0503020204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404664"/>
            <a:ext cx="3590855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3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978526" cy="720080"/>
          </a:xfrm>
        </p:spPr>
        <p:txBody>
          <a:bodyPr/>
          <a:lstStyle/>
          <a:p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Solidarity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between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Generations</a:t>
            </a:r>
            <a:endParaRPr lang="de-DE" sz="28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1700808"/>
            <a:ext cx="7978526" cy="4320480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20 </a:t>
            </a:r>
            <a:r>
              <a:rPr lang="en-GB" sz="2000" dirty="0">
                <a:solidFill>
                  <a:srgbClr val="FF0000"/>
                </a:solidFill>
                <a:latin typeface="Corbel" panose="020B0503020204020204" pitchFamily="34" charset="0"/>
              </a:rPr>
              <a:t>Volunteer </a:t>
            </a:r>
            <a:r>
              <a:rPr lang="en-GB" sz="2000" dirty="0" err="1">
                <a:solidFill>
                  <a:srgbClr val="FF0000"/>
                </a:solidFill>
                <a:latin typeface="Corbel" panose="020B0503020204020204" pitchFamily="34" charset="0"/>
              </a:rPr>
              <a:t>Centers</a:t>
            </a:r>
            <a:endParaRPr lang="en-GB" sz="20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Matching offers and demand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Lobbying and </a:t>
            </a:r>
            <a:r>
              <a:rPr lang="en-GB" sz="2000" dirty="0" smtClean="0">
                <a:solidFill>
                  <a:srgbClr val="000000"/>
                </a:solidFill>
                <a:latin typeface="Corbel" panose="020B0503020204020204" pitchFamily="34" charset="0"/>
              </a:rPr>
              <a:t>counselling</a:t>
            </a:r>
            <a:endParaRPr lang="en-GB" sz="20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Corbel" panose="020B0503020204020204" pitchFamily="34" charset="0"/>
              </a:rPr>
              <a:t>Training for volunteers and coordinators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Quality assurance in organizations	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GB" sz="2000" dirty="0">
                <a:solidFill>
                  <a:srgbClr val="FF0000"/>
                </a:solidFill>
                <a:latin typeface="Corbel" panose="020B0503020204020204" pitchFamily="34" charset="0"/>
              </a:rPr>
              <a:t>Initiatives and projects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“</a:t>
            </a:r>
            <a:r>
              <a:rPr lang="en-GB" sz="2000" dirty="0" err="1">
                <a:solidFill>
                  <a:srgbClr val="000000"/>
                </a:solidFill>
                <a:latin typeface="Corbel" panose="020B0503020204020204" pitchFamily="34" charset="0"/>
              </a:rPr>
              <a:t>Computerias</a:t>
            </a: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” young people introduce older persons in ICT 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Guidelines for intergenerational projects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Brochures, </a:t>
            </a:r>
            <a:r>
              <a:rPr lang="en-GB" sz="2000" dirty="0" err="1">
                <a:solidFill>
                  <a:srgbClr val="000000"/>
                </a:solidFill>
                <a:latin typeface="Corbel" panose="020B0503020204020204" pitchFamily="34" charset="0"/>
              </a:rPr>
              <a:t>calenders</a:t>
            </a:r>
            <a:r>
              <a:rPr lang="en-GB" sz="2000" dirty="0">
                <a:solidFill>
                  <a:srgbClr val="000000"/>
                </a:solidFill>
                <a:latin typeface="Corbel" panose="020B0503020204020204" pitchFamily="34" charset="0"/>
              </a:rPr>
              <a:t>, voluntary fares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Corbel" panose="020B0503020204020204" pitchFamily="34" charset="0"/>
              </a:rPr>
              <a:t>Tribute to Volunteers and Awards 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Corbel" panose="020B0503020204020204" pitchFamily="34" charset="0"/>
              </a:rPr>
              <a:t>Pilot Projects - Target groups: older persons, intergenerational projects, new forms of volunteering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US" sz="1400" b="0" dirty="0" smtClean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sz="1200" b="0" dirty="0" smtClean="0">
                <a:solidFill>
                  <a:prstClr val="black"/>
                </a:solidFill>
                <a:latin typeface="Corbel" panose="020B0503020204020204" pitchFamily="34" charset="0"/>
              </a:rPr>
              <a:t>TAKING </a:t>
            </a:r>
            <a:r>
              <a:rPr lang="en-US" sz="1200" b="0" dirty="0">
                <a:solidFill>
                  <a:prstClr val="black"/>
                </a:solidFill>
                <a:latin typeface="Corbel" panose="020B0503020204020204" pitchFamily="34" charset="0"/>
              </a:rPr>
              <a:t>ACTION ON SOCIAL INCLUSION OF OLDER PEOPLE</a:t>
            </a:r>
          </a:p>
          <a:p>
            <a:endParaRPr lang="de-DE" sz="2400" dirty="0" smtClean="0">
              <a:latin typeface="Corbel" panose="020B0503020204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024" y="368660"/>
            <a:ext cx="2938190" cy="349238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9694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978526" cy="1080120"/>
          </a:xfrm>
        </p:spPr>
        <p:txBody>
          <a:bodyPr/>
          <a:lstStyle/>
          <a:p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    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Thank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you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for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your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kind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de-DE" sz="2800" dirty="0" err="1" smtClean="0">
                <a:solidFill>
                  <a:srgbClr val="FF0000"/>
                </a:solidFill>
                <a:latin typeface="Corbel" panose="020B0503020204020204" pitchFamily="34" charset="0"/>
              </a:rPr>
              <a:t>attention</a:t>
            </a:r>
            <a:r>
              <a:rPr lang="de-DE" sz="2800" dirty="0" smtClean="0">
                <a:solidFill>
                  <a:srgbClr val="FF0000"/>
                </a:solidFill>
                <a:latin typeface="Corbel" panose="020B0503020204020204" pitchFamily="34" charset="0"/>
              </a:rPr>
              <a:t>!</a:t>
            </a:r>
            <a:r>
              <a:rPr lang="de-DE" sz="2800" dirty="0" smtClean="0">
                <a:solidFill>
                  <a:srgbClr val="C00000"/>
                </a:solidFill>
                <a:latin typeface="Corbel" panose="020B0503020204020204" pitchFamily="34" charset="0"/>
              </a:rPr>
              <a:t/>
            </a:r>
            <a:br>
              <a:rPr lang="de-DE" sz="2800" dirty="0" smtClean="0">
                <a:solidFill>
                  <a:srgbClr val="C00000"/>
                </a:solidFill>
                <a:latin typeface="Corbel" panose="020B0503020204020204" pitchFamily="34" charset="0"/>
              </a:rPr>
            </a:br>
            <a:r>
              <a:rPr lang="de-DE" sz="2800" dirty="0" smtClean="0">
                <a:solidFill>
                  <a:srgbClr val="C00000"/>
                </a:solidFill>
                <a:latin typeface="Corbel" panose="020B0503020204020204" pitchFamily="34" charset="0"/>
              </a:rPr>
              <a:t>                   </a:t>
            </a:r>
            <a:r>
              <a:rPr lang="de-DE" sz="2200" dirty="0" smtClean="0">
                <a:latin typeface="Corbel" panose="020B0503020204020204" pitchFamily="34" charset="0"/>
              </a:rPr>
              <a:t>erika.winkler@sozialministerium.at</a:t>
            </a:r>
            <a:endParaRPr lang="de-DE" sz="2200" dirty="0">
              <a:latin typeface="Corbel" panose="020B0503020204020204" pitchFamily="34" charset="0"/>
            </a:endParaRP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539999" y="2204864"/>
            <a:ext cx="7978526" cy="4248472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 smtClean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 smtClean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 smtClean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 smtClean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endParaRPr lang="en-GB" sz="2000" dirty="0" smtClean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 smtClean="0">
                <a:solidFill>
                  <a:srgbClr val="C00000"/>
                </a:solidFill>
                <a:latin typeface="Corbel" panose="020B0503020204020204" pitchFamily="34" charset="0"/>
              </a:rPr>
              <a:t>                       </a:t>
            </a: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We do not stop playing because we grow old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                     We grow old because we stop playing.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GB" sz="2000" dirty="0" smtClean="0">
                <a:solidFill>
                  <a:srgbClr val="FF0000"/>
                </a:solidFill>
                <a:latin typeface="Corbel" panose="020B0503020204020204" pitchFamily="34" charset="0"/>
              </a:rPr>
              <a:t>                                                      (G. B. Shaw)</a:t>
            </a:r>
            <a:endParaRPr lang="en-GB" sz="2000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04864"/>
            <a:ext cx="415783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06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802</Words>
  <Application>Microsoft Office PowerPoint</Application>
  <PresentationFormat>On-screen Show (4:3)</PresentationFormat>
  <Paragraphs>159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Corbel</vt:lpstr>
      <vt:lpstr>Source Sans Pro</vt:lpstr>
      <vt:lpstr>Wingdings</vt:lpstr>
      <vt:lpstr>Benutzerdefiniertes Design</vt:lpstr>
      <vt:lpstr>  </vt:lpstr>
      <vt:lpstr>           International and national mission</vt:lpstr>
      <vt:lpstr>      Active Ageing Strategy</vt:lpstr>
      <vt:lpstr>  Longer Working Life and Ability to Work</vt:lpstr>
      <vt:lpstr>Longer Working Life and Ability to Work</vt:lpstr>
      <vt:lpstr>Participation, Inclusion, Non-Discrimination</vt:lpstr>
      <vt:lpstr>    Participation, Inclusion, Non-Discrimination</vt:lpstr>
      <vt:lpstr>   Dignity, Health and Independence</vt:lpstr>
      <vt:lpstr>Dignity, Health and Independence</vt:lpstr>
      <vt:lpstr>Dignity, Health and Independence</vt:lpstr>
      <vt:lpstr>Solidarity between Generations</vt:lpstr>
      <vt:lpstr>Solidarity between Generations</vt:lpstr>
      <vt:lpstr>             Thank you for your kind attention!                    erika.winkler@sozialministerium.at</vt:lpstr>
    </vt:vector>
  </TitlesOfParts>
  <Company>BMSK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wrd</dc:creator>
  <cp:lastModifiedBy>Natasa Todorovic</cp:lastModifiedBy>
  <cp:revision>350</cp:revision>
  <cp:lastPrinted>2018-12-07T09:09:21Z</cp:lastPrinted>
  <dcterms:created xsi:type="dcterms:W3CDTF">2009-02-24T08:30:41Z</dcterms:created>
  <dcterms:modified xsi:type="dcterms:W3CDTF">2018-12-11T08:07:08Z</dcterms:modified>
</cp:coreProperties>
</file>