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tiff" ContentType="image/tif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303" r:id="rId3"/>
    <p:sldId id="540" r:id="rId4"/>
    <p:sldId id="362" r:id="rId5"/>
    <p:sldId id="356" r:id="rId6"/>
    <p:sldId id="361" r:id="rId7"/>
    <p:sldId id="331" r:id="rId8"/>
    <p:sldId id="332" r:id="rId9"/>
    <p:sldId id="344" r:id="rId10"/>
    <p:sldId id="345" r:id="rId11"/>
    <p:sldId id="346" r:id="rId12"/>
    <p:sldId id="348" r:id="rId13"/>
    <p:sldId id="323" r:id="rId14"/>
    <p:sldId id="343" r:id="rId15"/>
    <p:sldId id="293"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39966"/>
    <a:srgbClr val="F25821"/>
    <a:srgbClr val="008080"/>
    <a:srgbClr val="ED135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878" autoAdjust="0"/>
    <p:restoredTop sz="49801" autoAdjust="0"/>
  </p:normalViewPr>
  <p:slideViewPr>
    <p:cSldViewPr showGuides="1">
      <p:cViewPr varScale="1">
        <p:scale>
          <a:sx n="25" d="100"/>
          <a:sy n="25" d="100"/>
        </p:scale>
        <p:origin x="-870" y="-120"/>
      </p:cViewPr>
      <p:guideLst>
        <p:guide orient="horz" pos="2160"/>
        <p:guide pos="2880"/>
      </p:guideLst>
    </p:cSldViewPr>
  </p:slideViewPr>
  <p:outlineViewPr>
    <p:cViewPr>
      <p:scale>
        <a:sx n="33" d="100"/>
        <a:sy n="33" d="100"/>
      </p:scale>
      <p:origin x="0" y="-2104"/>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6B2E2F-53A3-794C-A76D-8B3B7C459080}" type="datetimeFigureOut">
              <a:rPr lang="en-US" smtClean="0"/>
              <a:pPr/>
              <a:t>12/11/2018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690092-D957-674C-8F24-E710D27DFFA0}" type="slidenum">
              <a:rPr lang="en-US" smtClean="0"/>
              <a:pPr/>
              <a:t>‹#›</a:t>
            </a:fld>
            <a:endParaRPr lang="en-US"/>
          </a:p>
        </p:txBody>
      </p:sp>
    </p:spTree>
    <p:extLst>
      <p:ext uri="{BB962C8B-B14F-4D97-AF65-F5344CB8AC3E}">
        <p14:creationId xmlns:p14="http://schemas.microsoft.com/office/powerpoint/2010/main" xmlns="" val="1455817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 am the Agenda 2030 Advocacy Manager for HelpAge International</a:t>
            </a:r>
          </a:p>
          <a:p>
            <a:r>
              <a:rPr lang="en-GB" sz="1200" kern="1200" dirty="0">
                <a:solidFill>
                  <a:schemeClr val="tx1"/>
                </a:solidFill>
                <a:effectLst/>
                <a:latin typeface="+mn-lt"/>
                <a:ea typeface="+mn-ea"/>
                <a:cs typeface="+mn-cs"/>
              </a:rPr>
              <a:t>I would like to talk to you all about the SDGs, the opportunities they present to advance policy and practice in relation to ageing and older people</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Some of what I’ll be talking about is the work we and others have done to secure a place for ageing and older people within Agenda 2030 at the global level</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I’ll also be covering the challenges we are encountering now we are in the implementation phase as we aren’t yet seeing the SDGs deliver for older people at national level but I think there’s a role for everyone here in the room, whether you are </a:t>
            </a:r>
            <a:r>
              <a:rPr lang="en-GB" sz="1200" kern="1200" dirty="0" err="1">
                <a:solidFill>
                  <a:schemeClr val="tx1"/>
                </a:solidFill>
                <a:effectLst/>
                <a:latin typeface="+mn-lt"/>
                <a:ea typeface="+mn-ea"/>
                <a:cs typeface="+mn-cs"/>
              </a:rPr>
              <a:t>grom</a:t>
            </a:r>
            <a:r>
              <a:rPr lang="en-GB" sz="1200" kern="1200" dirty="0">
                <a:solidFill>
                  <a:schemeClr val="tx1"/>
                </a:solidFill>
                <a:effectLst/>
                <a:latin typeface="+mn-lt"/>
                <a:ea typeface="+mn-ea"/>
                <a:cs typeface="+mn-cs"/>
              </a:rPr>
              <a:t> civil society, a government or a multilateral institution, to change that. </a:t>
            </a:r>
          </a:p>
          <a:p>
            <a:endParaRPr lang="en-GB" sz="1200" kern="1200" dirty="0">
              <a:solidFill>
                <a:schemeClr val="tx1"/>
              </a:solidFill>
              <a:effectLst/>
              <a:latin typeface="+mn-lt"/>
              <a:ea typeface="+mn-ea"/>
              <a:cs typeface="+mn-cs"/>
            </a:endParaRPr>
          </a:p>
          <a:p>
            <a:endParaRPr lang="en-US" baseline="0" dirty="0"/>
          </a:p>
        </p:txBody>
      </p:sp>
      <p:sp>
        <p:nvSpPr>
          <p:cNvPr id="4" name="Slide Number Placeholder 3"/>
          <p:cNvSpPr>
            <a:spLocks noGrp="1"/>
          </p:cNvSpPr>
          <p:nvPr>
            <p:ph type="sldNum" sz="quarter" idx="10"/>
          </p:nvPr>
        </p:nvSpPr>
        <p:spPr/>
        <p:txBody>
          <a:bodyPr/>
          <a:lstStyle/>
          <a:p>
            <a:fld id="{CA690092-D957-674C-8F24-E710D27DFFA0}" type="slidenum">
              <a:rPr lang="en-US" smtClean="0"/>
              <a:pPr/>
              <a:t>1</a:t>
            </a:fld>
            <a:endParaRPr lang="en-US"/>
          </a:p>
        </p:txBody>
      </p:sp>
    </p:spTree>
    <p:extLst>
      <p:ext uri="{BB962C8B-B14F-4D97-AF65-F5344CB8AC3E}">
        <p14:creationId xmlns:p14="http://schemas.microsoft.com/office/powerpoint/2010/main" xmlns="" val="16413473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Quick refresher about what the SDGs are to get us all on the same page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Read slide </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Most people will be aware that the millennium development goals didn’t offer much for older people. Very focussed on specific diseases and specific population groups and the global monitoring framework also excluded them.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SDGs much more inclusive agenda underpinned by human rights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Integrate economic, social and environmental development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Central pledge to LNOB and connected commitment to data disaggregation in the monitoring of 17 goals and 169 targets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LNOB is critical - Main message is really normative: Older people can and should be included in implementation. This is a rights based framework. Older people have an equal right to development and equal access to all of the rights that the SDGs seek to realise</a:t>
            </a:r>
            <a:r>
              <a:rPr lang="en-US" dirty="0"/>
              <a:t> older people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Demographic argument for governments to include older people </a:t>
            </a: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E27DCF0-1EB8-4DE0-B3C6-5AC193D2B294}" type="slidenum">
              <a:rPr lang="en-GB" smtClean="0"/>
              <a:pPr/>
              <a:t>2</a:t>
            </a:fld>
            <a:endParaRPr lang="en-GB"/>
          </a:p>
        </p:txBody>
      </p:sp>
    </p:spTree>
    <p:extLst>
      <p:ext uri="{BB962C8B-B14F-4D97-AF65-F5344CB8AC3E}">
        <p14:creationId xmlns:p14="http://schemas.microsoft.com/office/powerpoint/2010/main" xmlns="" val="1390551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Practically speaking - slides </a:t>
            </a:r>
          </a:p>
          <a:p>
            <a:endParaRPr lang="en-US" dirty="0"/>
          </a:p>
          <a:p>
            <a:r>
              <a:rPr lang="en-US" dirty="0"/>
              <a:t>Guiding donor priorities, government action – lots of alignment happening.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Offers mechanism to mainstream ageing and older people into policy and to hold governments to account on the inclusion of ageing and older people in policies, </a:t>
            </a:r>
            <a:r>
              <a:rPr lang="en-US" dirty="0" err="1"/>
              <a:t>programmes</a:t>
            </a:r>
            <a:r>
              <a:rPr lang="en-US" dirty="0"/>
              <a:t> and budgets</a:t>
            </a:r>
            <a:endParaRPr lang="en-GB" dirty="0"/>
          </a:p>
          <a:p>
            <a:endParaRPr lang="en-US" dirty="0"/>
          </a:p>
        </p:txBody>
      </p:sp>
      <p:sp>
        <p:nvSpPr>
          <p:cNvPr id="4" name="Slide Number Placeholder 3"/>
          <p:cNvSpPr>
            <a:spLocks noGrp="1"/>
          </p:cNvSpPr>
          <p:nvPr>
            <p:ph type="sldNum" sz="quarter" idx="10"/>
          </p:nvPr>
        </p:nvSpPr>
        <p:spPr/>
        <p:txBody>
          <a:bodyPr/>
          <a:lstStyle/>
          <a:p>
            <a:fld id="{CA690092-D957-674C-8F24-E710D27DFFA0}" type="slidenum">
              <a:rPr lang="en-US" smtClean="0"/>
              <a:pPr/>
              <a:t>3</a:t>
            </a:fld>
            <a:endParaRPr lang="en-US"/>
          </a:p>
        </p:txBody>
      </p:sp>
    </p:spTree>
    <p:extLst>
      <p:ext uri="{BB962C8B-B14F-4D97-AF65-F5344CB8AC3E}">
        <p14:creationId xmlns:p14="http://schemas.microsoft.com/office/powerpoint/2010/main" xmlns="" val="1832790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This is something that we’ve made quite a lot of progress getting recognition of at the global level – don’t want to dwell too much on the global level but I think it’s useful to know what progress was made there because it can be replicated at the national level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This is a graphic produced by CAFOD just covering the process in the last two years of negotiations to give you an idea of how complicated the process was.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At the beginning - </a:t>
            </a:r>
            <a:r>
              <a:rPr lang="en-GB" sz="1200" kern="1200" dirty="0">
                <a:solidFill>
                  <a:schemeClr val="tx1"/>
                </a:solidFill>
                <a:effectLst/>
                <a:latin typeface="+mn-lt"/>
                <a:ea typeface="+mn-ea"/>
                <a:cs typeface="+mn-cs"/>
              </a:rPr>
              <a:t>There really wasn’t much discussion about older people at that level when it came to sustainable development. Told we had no hope.</a:t>
            </a:r>
          </a:p>
          <a:p>
            <a:pPr marL="171450" indent="-171450">
              <a:buFont typeface="Arial" panose="020B0604020202020204" pitchFamily="34" charset="0"/>
              <a:buChar char="•"/>
            </a:pPr>
            <a:r>
              <a:rPr lang="en-GB" dirty="0"/>
              <a:t>Told we had no hope.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Started engaging as individual NGOs – difficult to be heard. One of the challenges was a lack of a coordinated voice for older people. Since the earth summit in 2002, there had been a system of the UN coordinating with civil society via a system of major groups when it came to sustainable development issues – nine groups. None for older persons.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Came together as the Stakeholder group on Ageing and took a seat alongside the major groups.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Early on the pledge to LNOB became a very central theme and that opened doors – created a new mandate for others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With consistent and persistent engagement as a coordinated group, and the shift in environment, we were able to break through. Hard to pin point what exactly our contribution was, what was others and what was sheer luck.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6E27DCF0-1EB8-4DE0-B3C6-5AC193D2B294}" type="slidenum">
              <a:rPr lang="en-GB" smtClean="0"/>
              <a:pPr/>
              <a:t>4</a:t>
            </a:fld>
            <a:endParaRPr lang="en-GB"/>
          </a:p>
        </p:txBody>
      </p:sp>
    </p:spTree>
    <p:extLst>
      <p:ext uri="{BB962C8B-B14F-4D97-AF65-F5344CB8AC3E}">
        <p14:creationId xmlns:p14="http://schemas.microsoft.com/office/powerpoint/2010/main" xmlns="" val="3816343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So what is in the framework?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Firstly, some specific mentions.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E27DCF0-1EB8-4DE0-B3C6-5AC193D2B294}" type="slidenum">
              <a:rPr lang="en-GB" smtClean="0"/>
              <a:pPr/>
              <a:t>5</a:t>
            </a:fld>
            <a:endParaRPr lang="en-GB"/>
          </a:p>
        </p:txBody>
      </p:sp>
    </p:spTree>
    <p:extLst>
      <p:ext uri="{BB962C8B-B14F-4D97-AF65-F5344CB8AC3E}">
        <p14:creationId xmlns:p14="http://schemas.microsoft.com/office/powerpoint/2010/main" xmlns="" val="472096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Some mentions of age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Not many as you can see.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Put this in as it is useful for you to know what the specific mentions are but I would encourage you to not focus on those too much because they are quite limiting and there are more useful aspects.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E27DCF0-1EB8-4DE0-B3C6-5AC193D2B294}" type="slidenum">
              <a:rPr lang="en-GB" smtClean="0"/>
              <a:pPr/>
              <a:t>6</a:t>
            </a:fld>
            <a:endParaRPr lang="en-GB"/>
          </a:p>
        </p:txBody>
      </p:sp>
    </p:spTree>
    <p:extLst>
      <p:ext uri="{BB962C8B-B14F-4D97-AF65-F5344CB8AC3E}">
        <p14:creationId xmlns:p14="http://schemas.microsoft.com/office/powerpoint/2010/main" xmlns="" val="24731527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Moving on from specific mentions, the SDGs also cover key policy issues for older people.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I’ll just cover some examples. Lisa has shared a useful mapping that will be discussed later.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Firstly, income security.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There is a welcome implicit inclusion of ageing in the first two targets and their indicators, which specify both that they should be disaggregated by age, and the fact that social protection also appears prominently under this goal</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Decent work also covered under goal 8. </a:t>
            </a:r>
            <a:endParaRPr lang="en-US" dirty="0">
              <a:effectLst/>
            </a:endParaRPr>
          </a:p>
          <a:p>
            <a:endParaRPr lang="en-US" dirty="0">
              <a:effectLst/>
            </a:endParaRPr>
          </a:p>
        </p:txBody>
      </p:sp>
      <p:sp>
        <p:nvSpPr>
          <p:cNvPr id="4" name="Slide Number Placeholder 3"/>
          <p:cNvSpPr>
            <a:spLocks noGrp="1"/>
          </p:cNvSpPr>
          <p:nvPr>
            <p:ph type="sldNum" sz="quarter" idx="10"/>
          </p:nvPr>
        </p:nvSpPr>
        <p:spPr/>
        <p:txBody>
          <a:bodyPr/>
          <a:lstStyle/>
          <a:p>
            <a:fld id="{6E27DCF0-1EB8-4DE0-B3C6-5AC193D2B294}" type="slidenum">
              <a:rPr lang="en-GB" smtClean="0"/>
              <a:pPr/>
              <a:t>7</a:t>
            </a:fld>
            <a:endParaRPr lang="en-GB"/>
          </a:p>
        </p:txBody>
      </p:sp>
    </p:spTree>
    <p:extLst>
      <p:ext uri="{BB962C8B-B14F-4D97-AF65-F5344CB8AC3E}">
        <p14:creationId xmlns:p14="http://schemas.microsoft.com/office/powerpoint/2010/main" xmlns="" val="1390551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is a broader approach to health in the SDGs than the MDGs, and in particular the inclusion of a specific goal (SDG 3) focussed on health, to ensure healthy lives and promote well-being for all at all ages.</a:t>
            </a:r>
            <a:r>
              <a:rPr lang="en-US" dirty="0">
                <a:effectLst/>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 wide range of targets addressing the spectrum of diseases including NCDs and the systems and infrastructure needed to ensure health and wellbeing also mark a step forward.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Focus on Universal Health Coverage (UHC) in the SDGs provides an opportunity to address a range of barriers to accessing health and care services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E27DCF0-1EB8-4DE0-B3C6-5AC193D2B294}" type="slidenum">
              <a:rPr lang="en-GB" smtClean="0"/>
              <a:pPr/>
              <a:t>8</a:t>
            </a:fld>
            <a:endParaRPr lang="en-GB"/>
          </a:p>
        </p:txBody>
      </p:sp>
    </p:spTree>
    <p:extLst>
      <p:ext uri="{BB962C8B-B14F-4D97-AF65-F5344CB8AC3E}">
        <p14:creationId xmlns:p14="http://schemas.microsoft.com/office/powerpoint/2010/main" xmlns="" val="1390551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Strong focus on inequalities in SDGs. There is a stand</a:t>
            </a:r>
            <a:r>
              <a:rPr lang="en-GB" baseline="0" dirty="0"/>
              <a:t> alone goal on this and targets throughout. There are targets directly dealing with violence also. </a:t>
            </a:r>
            <a:endParaRPr lang="en-GB" dirty="0"/>
          </a:p>
          <a:p>
            <a:endParaRPr lang="en-GB" dirty="0"/>
          </a:p>
          <a:p>
            <a:r>
              <a:rPr lang="en-GB" sz="1200" kern="1200" dirty="0">
                <a:solidFill>
                  <a:schemeClr val="tx1"/>
                </a:solidFill>
                <a:effectLst/>
                <a:latin typeface="+mn-lt"/>
                <a:ea typeface="+mn-ea"/>
                <a:cs typeface="+mn-cs"/>
              </a:rPr>
              <a:t>. </a:t>
            </a: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6E27DCF0-1EB8-4DE0-B3C6-5AC193D2B294}" type="slidenum">
              <a:rPr lang="en-GB" smtClean="0"/>
              <a:pPr/>
              <a:t>9</a:t>
            </a:fld>
            <a:endParaRPr lang="en-GB"/>
          </a:p>
        </p:txBody>
      </p:sp>
    </p:spTree>
    <p:extLst>
      <p:ext uri="{BB962C8B-B14F-4D97-AF65-F5344CB8AC3E}">
        <p14:creationId xmlns:p14="http://schemas.microsoft.com/office/powerpoint/2010/main" xmlns="" val="839161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Various targets in the framework</a:t>
            </a:r>
            <a:r>
              <a:rPr lang="en-GB" baseline="0" dirty="0"/>
              <a:t> that speak to voice and accountability.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addition to the targets,</a:t>
            </a:r>
            <a:r>
              <a:rPr lang="en-US" sz="1200" kern="1200" baseline="0" dirty="0">
                <a:solidFill>
                  <a:schemeClr val="tx1"/>
                </a:solidFill>
                <a:effectLst/>
                <a:latin typeface="+mn-lt"/>
                <a:ea typeface="+mn-ea"/>
                <a:cs typeface="+mn-cs"/>
              </a:rPr>
              <a:t> there is a broader pledge to leave no one behind which is closely associated with the question of voice.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6E27DCF0-1EB8-4DE0-B3C6-5AC193D2B294}" type="slidenum">
              <a:rPr lang="en-GB" smtClean="0"/>
              <a:pPr/>
              <a:t>10</a:t>
            </a:fld>
            <a:endParaRPr lang="en-GB"/>
          </a:p>
        </p:txBody>
      </p:sp>
    </p:spTree>
    <p:extLst>
      <p:ext uri="{BB962C8B-B14F-4D97-AF65-F5344CB8AC3E}">
        <p14:creationId xmlns:p14="http://schemas.microsoft.com/office/powerpoint/2010/main" xmlns="" val="1406622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have the mentions, some of the policy areas covered. We can use both of those to make progress in specific policy </a:t>
            </a:r>
            <a:r>
              <a:rPr lang="en-GB" sz="1200" kern="1200" dirty="0" err="1">
                <a:solidFill>
                  <a:schemeClr val="tx1"/>
                </a:solidFill>
                <a:effectLst/>
                <a:latin typeface="+mn-lt"/>
                <a:ea typeface="+mn-ea"/>
                <a:cs typeface="+mn-cs"/>
              </a:rPr>
              <a:t>ares</a:t>
            </a:r>
            <a:r>
              <a:rPr lang="en-GB"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What we have found is that there is a broader opportunity that the SDGs present to have more transformational impact and take ageing and older people into the mainstream policy discourse, building on this commitment to LNOB. </a:t>
            </a:r>
          </a:p>
          <a:p>
            <a:pPr marL="228600" indent="-228600">
              <a:buAutoNum type="arabicPeriod"/>
            </a:pPr>
            <a:endParaRPr lang="en-US" dirty="0"/>
          </a:p>
          <a:p>
            <a:pPr marL="0" indent="0">
              <a:buNone/>
            </a:pPr>
            <a:r>
              <a:rPr lang="en-US" dirty="0"/>
              <a:t>SDGs have had a fundamentally disruptive impact</a:t>
            </a:r>
          </a:p>
          <a:p>
            <a:pPr marL="0" indent="0">
              <a:buNone/>
            </a:pPr>
            <a:r>
              <a:rPr lang="en-US" dirty="0"/>
              <a:t>Created new spaces and structures </a:t>
            </a:r>
          </a:p>
          <a:p>
            <a:pPr marL="0" indent="0">
              <a:buNone/>
            </a:pPr>
            <a:r>
              <a:rPr lang="en-US" dirty="0"/>
              <a:t>Changed the operating environment</a:t>
            </a:r>
          </a:p>
          <a:p>
            <a:pPr marL="0" indent="0">
              <a:buNone/>
            </a:pPr>
            <a:r>
              <a:rPr lang="en-US" dirty="0"/>
              <a:t>Given us the opportunity to raise issues of ageing and older people in the political/executive space where SDG implementation is led from.  </a:t>
            </a:r>
          </a:p>
          <a:p>
            <a:pPr marL="0" indent="0">
              <a:buNone/>
            </a:pPr>
            <a:r>
              <a:rPr lang="en-US" dirty="0"/>
              <a:t>Opportunity to take our agenda into mainstream discourse (needs more systematic/strategic engagement but potentially a big pay off in terms of priority)</a:t>
            </a:r>
          </a:p>
          <a:p>
            <a:pPr marL="0" indent="0">
              <a:buNone/>
            </a:pPr>
            <a:endParaRPr lang="en-US" dirty="0"/>
          </a:p>
          <a:p>
            <a:pPr marL="0" indent="0">
              <a:buNone/>
            </a:pPr>
            <a:r>
              <a:rPr lang="en-US" dirty="0"/>
              <a:t>What we found at the global level was that we didn’t need to be limited to what was possible before because the SDGs have changed the rules of the game. </a:t>
            </a:r>
          </a:p>
        </p:txBody>
      </p:sp>
      <p:sp>
        <p:nvSpPr>
          <p:cNvPr id="4" name="Slide Number Placeholder 3"/>
          <p:cNvSpPr>
            <a:spLocks noGrp="1"/>
          </p:cNvSpPr>
          <p:nvPr>
            <p:ph type="sldNum" sz="quarter" idx="10"/>
          </p:nvPr>
        </p:nvSpPr>
        <p:spPr/>
        <p:txBody>
          <a:bodyPr/>
          <a:lstStyle/>
          <a:p>
            <a:fld id="{CA690092-D957-674C-8F24-E710D27DFFA0}" type="slidenum">
              <a:rPr lang="en-US" smtClean="0"/>
              <a:pPr/>
              <a:t>11</a:t>
            </a:fld>
            <a:endParaRPr lang="en-US"/>
          </a:p>
        </p:txBody>
      </p:sp>
    </p:spTree>
    <p:extLst>
      <p:ext uri="{BB962C8B-B14F-4D97-AF65-F5344CB8AC3E}">
        <p14:creationId xmlns:p14="http://schemas.microsoft.com/office/powerpoint/2010/main" xmlns="" val="923770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Examples of how the impact at global level is already spilling out </a:t>
            </a:r>
          </a:p>
          <a:p>
            <a:r>
              <a:rPr lang="en-GB" dirty="0"/>
              <a:t>UNDP</a:t>
            </a:r>
          </a:p>
          <a:p>
            <a:r>
              <a:rPr lang="en-GB" dirty="0"/>
              <a:t>Titchfield</a:t>
            </a:r>
          </a:p>
          <a:p>
            <a:r>
              <a:rPr lang="en-GB" dirty="0"/>
              <a:t>Regional mechanisms </a:t>
            </a:r>
          </a:p>
        </p:txBody>
      </p:sp>
      <p:sp>
        <p:nvSpPr>
          <p:cNvPr id="4" name="Slide Number Placeholder 3"/>
          <p:cNvSpPr>
            <a:spLocks noGrp="1"/>
          </p:cNvSpPr>
          <p:nvPr>
            <p:ph type="sldNum" sz="quarter" idx="10"/>
          </p:nvPr>
        </p:nvSpPr>
        <p:spPr/>
        <p:txBody>
          <a:bodyPr/>
          <a:lstStyle/>
          <a:p>
            <a:fld id="{CA690092-D957-674C-8F24-E710D27DFFA0}" type="slidenum">
              <a:rPr lang="en-US" smtClean="0"/>
              <a:pPr/>
              <a:t>12</a:t>
            </a:fld>
            <a:endParaRPr lang="en-US"/>
          </a:p>
        </p:txBody>
      </p:sp>
    </p:spTree>
    <p:extLst>
      <p:ext uri="{BB962C8B-B14F-4D97-AF65-F5344CB8AC3E}">
        <p14:creationId xmlns:p14="http://schemas.microsoft.com/office/powerpoint/2010/main" xmlns="" val="3242210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much as we have made progress at global level, and as much as we see the relevance for older people, they are often not seen as part of the picture when it comes to SD priorities </a:t>
            </a:r>
          </a:p>
          <a:p>
            <a:r>
              <a:rPr lang="en-US" dirty="0"/>
              <a:t>From our work with the HelpAge network, we know there are gaps in understanding around the SDGs in relation to ageing/op among older people and their </a:t>
            </a:r>
            <a:r>
              <a:rPr lang="en-US" dirty="0" err="1"/>
              <a:t>organisations</a:t>
            </a:r>
            <a:r>
              <a:rPr lang="en-US" dirty="0"/>
              <a:t> and that this is a barrier to engagement with the process</a:t>
            </a:r>
          </a:p>
          <a:p>
            <a:r>
              <a:rPr lang="en-US" dirty="0"/>
              <a:t>Impact – lack of institutional space for older people – changing at regional level and some examples also at national level</a:t>
            </a:r>
          </a:p>
          <a:p>
            <a:r>
              <a:rPr lang="en-US" dirty="0"/>
              <a:t>Matched by</a:t>
            </a:r>
          </a:p>
          <a:p>
            <a:pPr marL="171450" indent="-171450">
              <a:buFontTx/>
              <a:buChar char="-"/>
            </a:pPr>
            <a:r>
              <a:rPr lang="en-US" dirty="0"/>
              <a:t>Low priority</a:t>
            </a:r>
          </a:p>
          <a:p>
            <a:pPr marL="171450" indent="-171450">
              <a:buFontTx/>
              <a:buChar char="-"/>
            </a:pPr>
            <a:r>
              <a:rPr lang="en-US" dirty="0"/>
              <a:t>lack of understanding on how to include older people, lack of political will and lack of data that is necessary to address these issues</a:t>
            </a:r>
          </a:p>
          <a:p>
            <a:pPr marL="171450" indent="-171450">
              <a:buFontTx/>
              <a:buChar char="-"/>
            </a:pPr>
            <a:endParaRPr lang="en-US" dirty="0"/>
          </a:p>
          <a:p>
            <a:pPr marL="0" indent="0">
              <a:buFontTx/>
              <a:buNone/>
            </a:pPr>
            <a:r>
              <a:rPr lang="en-US" dirty="0"/>
              <a:t>At the global level, there are no governments championing older people within this process – suggests that more needs to happen at national level  </a:t>
            </a:r>
          </a:p>
          <a:p>
            <a:endParaRPr lang="en-US" dirty="0"/>
          </a:p>
          <a:p>
            <a:endParaRPr lang="en-US" dirty="0"/>
          </a:p>
          <a:p>
            <a:endParaRPr lang="en-US" dirty="0"/>
          </a:p>
          <a:p>
            <a:r>
              <a:rPr lang="en-US" dirty="0"/>
              <a:t>However, much of the impact is still limited to the global space and still mostly on the civil society and UN side. </a:t>
            </a:r>
          </a:p>
          <a:p>
            <a:r>
              <a:rPr lang="en-US" dirty="0"/>
              <a:t>Solution – greater engagement at national level </a:t>
            </a:r>
          </a:p>
          <a:p>
            <a:r>
              <a:rPr lang="en-US" dirty="0"/>
              <a:t>On the civil society side, we as NGOs and networks are doing what we can with the resources that we have to </a:t>
            </a:r>
            <a:r>
              <a:rPr lang="en-US" dirty="0" err="1"/>
              <a:t>mobilise</a:t>
            </a:r>
            <a:r>
              <a:rPr lang="en-US" dirty="0"/>
              <a:t> civil society</a:t>
            </a:r>
          </a:p>
          <a:p>
            <a:r>
              <a:rPr lang="en-US" dirty="0"/>
              <a:t>There is a clear role for ageing focal points also. Potentially useful for you in terms of raising the profile of your issue, securing new commitments and pushing ageing up the policy agenda. Also has a knock on effect if we start to see that bubbling up to the global level because it has an impact on other governments and on the UN system and helps us to secure further commitments and advance the agenda at that level.</a:t>
            </a:r>
          </a:p>
        </p:txBody>
      </p:sp>
      <p:sp>
        <p:nvSpPr>
          <p:cNvPr id="4" name="Slide Number Placeholder 3"/>
          <p:cNvSpPr>
            <a:spLocks noGrp="1"/>
          </p:cNvSpPr>
          <p:nvPr>
            <p:ph type="sldNum" sz="quarter" idx="10"/>
          </p:nvPr>
        </p:nvSpPr>
        <p:spPr/>
        <p:txBody>
          <a:bodyPr/>
          <a:lstStyle/>
          <a:p>
            <a:fld id="{CA690092-D957-674C-8F24-E710D27DFFA0}" type="slidenum">
              <a:rPr lang="en-US" smtClean="0"/>
              <a:pPr/>
              <a:t>13</a:t>
            </a:fld>
            <a:endParaRPr lang="en-US"/>
          </a:p>
        </p:txBody>
      </p:sp>
    </p:spTree>
    <p:extLst>
      <p:ext uri="{BB962C8B-B14F-4D97-AF65-F5344CB8AC3E}">
        <p14:creationId xmlns:p14="http://schemas.microsoft.com/office/powerpoint/2010/main" xmlns="" val="17724089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VNRs 2019 – Serbia, Bosnia, </a:t>
            </a:r>
          </a:p>
          <a:p>
            <a:r>
              <a:rPr lang="en-US" dirty="0"/>
              <a:t>2018 – Albania</a:t>
            </a:r>
          </a:p>
          <a:p>
            <a:r>
              <a:rPr lang="en-US" dirty="0"/>
              <a:t>2016 – Montenegro</a:t>
            </a:r>
          </a:p>
          <a:p>
            <a:r>
              <a:rPr lang="en-US" dirty="0"/>
              <a:t>Macedonia hasn’t volunteered yet. </a:t>
            </a:r>
          </a:p>
          <a:p>
            <a:endParaRPr lang="en-US" dirty="0"/>
          </a:p>
          <a:p>
            <a:r>
              <a:rPr lang="en-US" dirty="0"/>
              <a:t>Ways to make progress and take advantage of opportunities</a:t>
            </a:r>
          </a:p>
          <a:p>
            <a:r>
              <a:rPr lang="en-US" dirty="0"/>
              <a:t>1 – proactively ensuring older people are a part of the discussion when it comes to planning, implementation and monitoring of the SDGs. We can do that as civil society but also as representatives of governments and ML </a:t>
            </a:r>
            <a:r>
              <a:rPr lang="en-US" dirty="0" err="1"/>
              <a:t>organisations</a:t>
            </a:r>
            <a:r>
              <a:rPr lang="en-US" dirty="0"/>
              <a:t>.</a:t>
            </a:r>
          </a:p>
          <a:p>
            <a:endParaRPr lang="en-US" dirty="0"/>
          </a:p>
          <a:p>
            <a:r>
              <a:rPr lang="en-US" dirty="0"/>
              <a:t>There is a clear role for ageing focal points in making progress. For those of you focused on MIPAA implementation, SDGs useful for you in terms of raising the profile of your issue, securing new commitments and pushing ageing up the policy agenda. </a:t>
            </a:r>
          </a:p>
          <a:p>
            <a:endParaRPr lang="en-US" dirty="0"/>
          </a:p>
          <a:p>
            <a:r>
              <a:rPr lang="en-US" dirty="0"/>
              <a:t>2 - Every year a number of countries volunteer to report at the HLPF. Next year Serbia and Bosnia Herzegovina will report. Ahead, there is a process of consultation to prepare the report – useful entry point. </a:t>
            </a:r>
          </a:p>
          <a:p>
            <a:endParaRPr lang="en-US" dirty="0"/>
          </a:p>
          <a:p>
            <a:r>
              <a:rPr lang="en-US" dirty="0"/>
              <a:t>3 – participate in regional fora. Help us get to a critical mass. </a:t>
            </a:r>
          </a:p>
          <a:p>
            <a:endParaRPr lang="en-US" dirty="0"/>
          </a:p>
          <a:p>
            <a:r>
              <a:rPr lang="en-US" dirty="0"/>
              <a:t>Also has a knock on effect if we start to see that bubbling up to the global level because it has an impact on other governments and on the UN system and helps us to secure further commitments and advance the agenda at that level.</a:t>
            </a:r>
          </a:p>
          <a:p>
            <a:endParaRPr lang="en-GB" dirty="0"/>
          </a:p>
          <a:p>
            <a:pPr>
              <a:buClr>
                <a:srgbClr val="F25821"/>
              </a:buClr>
            </a:pPr>
            <a:r>
              <a:rPr lang="en-GB" dirty="0"/>
              <a:t>Follow up and review process organised around an annual High Level Political Forum in July</a:t>
            </a:r>
          </a:p>
          <a:p>
            <a:pPr>
              <a:buClr>
                <a:srgbClr val="F25821"/>
              </a:buClr>
            </a:pPr>
            <a:r>
              <a:rPr lang="en-GB" dirty="0"/>
              <a:t>Voluntary national reports are prepared in advance through a consultative national process</a:t>
            </a:r>
          </a:p>
          <a:p>
            <a:pPr>
              <a:buClr>
                <a:srgbClr val="F25821"/>
              </a:buClr>
            </a:pPr>
            <a:r>
              <a:rPr lang="en-GB" dirty="0"/>
              <a:t>Regional Preparatory meetings</a:t>
            </a:r>
          </a:p>
          <a:p>
            <a:endParaRPr lang="en-GB" dirty="0"/>
          </a:p>
        </p:txBody>
      </p:sp>
      <p:sp>
        <p:nvSpPr>
          <p:cNvPr id="4" name="Slide Number Placeholder 3"/>
          <p:cNvSpPr>
            <a:spLocks noGrp="1"/>
          </p:cNvSpPr>
          <p:nvPr>
            <p:ph type="sldNum" sz="quarter" idx="10"/>
          </p:nvPr>
        </p:nvSpPr>
        <p:spPr/>
        <p:txBody>
          <a:bodyPr/>
          <a:lstStyle/>
          <a:p>
            <a:fld id="{6E27DCF0-1EB8-4DE0-B3C6-5AC193D2B294}" type="slidenum">
              <a:rPr lang="en-GB" smtClean="0"/>
              <a:pPr/>
              <a:t>14</a:t>
            </a:fld>
            <a:endParaRPr lang="en-GB"/>
          </a:p>
        </p:txBody>
      </p:sp>
    </p:spTree>
    <p:extLst>
      <p:ext uri="{BB962C8B-B14F-4D97-AF65-F5344CB8AC3E}">
        <p14:creationId xmlns:p14="http://schemas.microsoft.com/office/powerpoint/2010/main" xmlns="" val="7747933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 you for listening. I’ll conclude there, urging you to consider how you can play a role in ensuring that we capitalise on the opportunities that the SDGs present for older people. </a:t>
            </a:r>
          </a:p>
        </p:txBody>
      </p:sp>
      <p:sp>
        <p:nvSpPr>
          <p:cNvPr id="4" name="Slide Number Placeholder 3"/>
          <p:cNvSpPr>
            <a:spLocks noGrp="1"/>
          </p:cNvSpPr>
          <p:nvPr>
            <p:ph type="sldNum" sz="quarter" idx="10"/>
          </p:nvPr>
        </p:nvSpPr>
        <p:spPr/>
        <p:txBody>
          <a:bodyPr/>
          <a:lstStyle/>
          <a:p>
            <a:fld id="{E2F1E18C-F54D-4CD6-8376-7FE013065EF0}" type="slidenum">
              <a:rPr lang="en-GB" smtClean="0"/>
              <a:pPr/>
              <a:t>15</a:t>
            </a:fld>
            <a:endParaRPr lang="en-GB" dirty="0"/>
          </a:p>
        </p:txBody>
      </p:sp>
    </p:spTree>
    <p:extLst>
      <p:ext uri="{BB962C8B-B14F-4D97-AF65-F5344CB8AC3E}">
        <p14:creationId xmlns:p14="http://schemas.microsoft.com/office/powerpoint/2010/main" xmlns="" val="3147311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GB"/>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E1A5891C-DAC1-43CB-936D-F0B47E126DFA}" type="datetimeFigureOut">
              <a:rPr lang="en-GB" smtClean="0"/>
              <a:pPr/>
              <a:t>11/12/2018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D5EB7D-5CDD-41E0-9300-B74D13CA7980}" type="slidenum">
              <a:rPr lang="en-GB" smtClean="0"/>
              <a:pPr/>
              <a:t>‹#›</a:t>
            </a:fld>
            <a:endParaRPr lang="en-GB"/>
          </a:p>
        </p:txBody>
      </p:sp>
    </p:spTree>
    <p:extLst>
      <p:ext uri="{BB962C8B-B14F-4D97-AF65-F5344CB8AC3E}">
        <p14:creationId xmlns:p14="http://schemas.microsoft.com/office/powerpoint/2010/main" xmlns="" val="843914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E1A5891C-DAC1-43CB-936D-F0B47E126DFA}" type="datetimeFigureOut">
              <a:rPr lang="en-GB" smtClean="0"/>
              <a:pPr/>
              <a:t>11/12/2018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D5EB7D-5CDD-41E0-9300-B74D13CA7980}" type="slidenum">
              <a:rPr lang="en-GB" smtClean="0"/>
              <a:pPr/>
              <a:t>‹#›</a:t>
            </a:fld>
            <a:endParaRPr lang="en-GB"/>
          </a:p>
        </p:txBody>
      </p:sp>
    </p:spTree>
    <p:extLst>
      <p:ext uri="{BB962C8B-B14F-4D97-AF65-F5344CB8AC3E}">
        <p14:creationId xmlns:p14="http://schemas.microsoft.com/office/powerpoint/2010/main" xmlns="" val="1682643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GB"/>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E1A5891C-DAC1-43CB-936D-F0B47E126DFA}" type="datetimeFigureOut">
              <a:rPr lang="en-GB" smtClean="0"/>
              <a:pPr/>
              <a:t>11/12/2018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D5EB7D-5CDD-41E0-9300-B74D13CA7980}" type="slidenum">
              <a:rPr lang="en-GB" smtClean="0"/>
              <a:pPr/>
              <a:t>‹#›</a:t>
            </a:fld>
            <a:endParaRPr lang="en-GB"/>
          </a:p>
        </p:txBody>
      </p:sp>
    </p:spTree>
    <p:extLst>
      <p:ext uri="{BB962C8B-B14F-4D97-AF65-F5344CB8AC3E}">
        <p14:creationId xmlns:p14="http://schemas.microsoft.com/office/powerpoint/2010/main" xmlns="" val="2127430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E1A5891C-DAC1-43CB-936D-F0B47E126DFA}" type="datetimeFigureOut">
              <a:rPr lang="en-GB" smtClean="0"/>
              <a:pPr/>
              <a:t>11/12/2018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D5EB7D-5CDD-41E0-9300-B74D13CA7980}" type="slidenum">
              <a:rPr lang="en-GB" smtClean="0"/>
              <a:pPr/>
              <a:t>‹#›</a:t>
            </a:fld>
            <a:endParaRPr lang="en-GB"/>
          </a:p>
        </p:txBody>
      </p:sp>
    </p:spTree>
    <p:extLst>
      <p:ext uri="{BB962C8B-B14F-4D97-AF65-F5344CB8AC3E}">
        <p14:creationId xmlns:p14="http://schemas.microsoft.com/office/powerpoint/2010/main" xmlns="" val="126161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E1A5891C-DAC1-43CB-936D-F0B47E126DFA}" type="datetimeFigureOut">
              <a:rPr lang="en-GB" smtClean="0"/>
              <a:pPr/>
              <a:t>11/12/2018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4D5EB7D-5CDD-41E0-9300-B74D13CA7980}" type="slidenum">
              <a:rPr lang="en-GB" smtClean="0"/>
              <a:pPr/>
              <a:t>‹#›</a:t>
            </a:fld>
            <a:endParaRPr lang="en-GB"/>
          </a:p>
        </p:txBody>
      </p:sp>
    </p:spTree>
    <p:extLst>
      <p:ext uri="{BB962C8B-B14F-4D97-AF65-F5344CB8AC3E}">
        <p14:creationId xmlns:p14="http://schemas.microsoft.com/office/powerpoint/2010/main" xmlns="" val="831853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E1A5891C-DAC1-43CB-936D-F0B47E126DFA}" type="datetimeFigureOut">
              <a:rPr lang="en-GB" smtClean="0"/>
              <a:pPr/>
              <a:t>11/12/2018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4D5EB7D-5CDD-41E0-9300-B74D13CA7980}" type="slidenum">
              <a:rPr lang="en-GB" smtClean="0"/>
              <a:pPr/>
              <a:t>‹#›</a:t>
            </a:fld>
            <a:endParaRPr lang="en-GB"/>
          </a:p>
        </p:txBody>
      </p:sp>
    </p:spTree>
    <p:extLst>
      <p:ext uri="{BB962C8B-B14F-4D97-AF65-F5344CB8AC3E}">
        <p14:creationId xmlns:p14="http://schemas.microsoft.com/office/powerpoint/2010/main" xmlns="" val="839787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A5891C-DAC1-43CB-936D-F0B47E126DFA}" type="datetimeFigureOut">
              <a:rPr lang="en-GB" smtClean="0"/>
              <a:pPr/>
              <a:t>11/12/2018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4D5EB7D-5CDD-41E0-9300-B74D13CA7980}" type="slidenum">
              <a:rPr lang="en-GB" smtClean="0"/>
              <a:pPr/>
              <a:t>‹#›</a:t>
            </a:fld>
            <a:endParaRPr lang="en-GB"/>
          </a:p>
        </p:txBody>
      </p:sp>
    </p:spTree>
    <p:extLst>
      <p:ext uri="{BB962C8B-B14F-4D97-AF65-F5344CB8AC3E}">
        <p14:creationId xmlns:p14="http://schemas.microsoft.com/office/powerpoint/2010/main" xmlns="" val="1039177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E1A5891C-DAC1-43CB-936D-F0B47E126DFA}" type="datetimeFigureOut">
              <a:rPr lang="en-GB" smtClean="0"/>
              <a:pPr/>
              <a:t>11/12/2018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D5EB7D-5CDD-41E0-9300-B74D13CA7980}" type="slidenum">
              <a:rPr lang="en-GB" smtClean="0"/>
              <a:pPr/>
              <a:t>‹#›</a:t>
            </a:fld>
            <a:endParaRPr lang="en-GB"/>
          </a:p>
        </p:txBody>
      </p:sp>
    </p:spTree>
    <p:extLst>
      <p:ext uri="{BB962C8B-B14F-4D97-AF65-F5344CB8AC3E}">
        <p14:creationId xmlns:p14="http://schemas.microsoft.com/office/powerpoint/2010/main" xmlns="" val="2120586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GB"/>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E1A5891C-DAC1-43CB-936D-F0B47E126DFA}" type="datetimeFigureOut">
              <a:rPr lang="en-GB" smtClean="0"/>
              <a:pPr/>
              <a:t>11/12/2018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4D5EB7D-5CDD-41E0-9300-B74D13CA7980}" type="slidenum">
              <a:rPr lang="en-GB" smtClean="0"/>
              <a:pPr/>
              <a:t>‹#›</a:t>
            </a:fld>
            <a:endParaRPr lang="en-GB"/>
          </a:p>
        </p:txBody>
      </p:sp>
    </p:spTree>
    <p:extLst>
      <p:ext uri="{BB962C8B-B14F-4D97-AF65-F5344CB8AC3E}">
        <p14:creationId xmlns:p14="http://schemas.microsoft.com/office/powerpoint/2010/main" xmlns="" val="1058078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E1A5891C-DAC1-43CB-936D-F0B47E126DFA}" type="datetimeFigureOut">
              <a:rPr lang="en-GB" smtClean="0"/>
              <a:pPr/>
              <a:t>11/12/2018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D5EB7D-5CDD-41E0-9300-B74D13CA7980}" type="slidenum">
              <a:rPr lang="en-GB" smtClean="0"/>
              <a:pPr/>
              <a:t>‹#›</a:t>
            </a:fld>
            <a:endParaRPr lang="en-GB"/>
          </a:p>
        </p:txBody>
      </p:sp>
    </p:spTree>
    <p:extLst>
      <p:ext uri="{BB962C8B-B14F-4D97-AF65-F5344CB8AC3E}">
        <p14:creationId xmlns:p14="http://schemas.microsoft.com/office/powerpoint/2010/main" xmlns="" val="1952836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E1A5891C-DAC1-43CB-936D-F0B47E126DFA}" type="datetimeFigureOut">
              <a:rPr lang="en-GB" smtClean="0"/>
              <a:pPr/>
              <a:t>11/12/2018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4D5EB7D-5CDD-41E0-9300-B74D13CA7980}" type="slidenum">
              <a:rPr lang="en-GB" smtClean="0"/>
              <a:pPr/>
              <a:t>‹#›</a:t>
            </a:fld>
            <a:endParaRPr lang="en-GB"/>
          </a:p>
        </p:txBody>
      </p:sp>
    </p:spTree>
    <p:extLst>
      <p:ext uri="{BB962C8B-B14F-4D97-AF65-F5344CB8AC3E}">
        <p14:creationId xmlns:p14="http://schemas.microsoft.com/office/powerpoint/2010/main" xmlns="" val="1326159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1A5891C-DAC1-43CB-936D-F0B47E126DFA}" type="datetimeFigureOut">
              <a:rPr lang="en-GB" smtClean="0"/>
              <a:pPr/>
              <a:t>11/12/2018</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4D5EB7D-5CDD-41E0-9300-B74D13CA7980}" type="slidenum">
              <a:rPr lang="en-GB" smtClean="0"/>
              <a:pPr/>
              <a:t>‹#›</a:t>
            </a:fld>
            <a:endParaRPr lang="en-GB"/>
          </a:p>
        </p:txBody>
      </p:sp>
    </p:spTree>
    <p:extLst>
      <p:ext uri="{BB962C8B-B14F-4D97-AF65-F5344CB8AC3E}">
        <p14:creationId xmlns:p14="http://schemas.microsoft.com/office/powerpoint/2010/main" xmlns="" val="8798962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tif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tiff"/><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tiff"/><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tiff"/><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b="18436"/>
          <a:stretch/>
        </p:blipFill>
        <p:spPr bwMode="auto">
          <a:xfrm>
            <a:off x="-1044624" y="-531439"/>
            <a:ext cx="10729192" cy="5832648"/>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13" descr="H:\Everyone\Projects\PCD before 2011\UKS133 brand\6 Creative\Final\Logos\Global Network Logo\HelpAge-network-logo-RGB.png">
            <a:extLst>
              <a:ext uri="{FF2B5EF4-FFF2-40B4-BE49-F238E27FC236}">
                <a16:creationId xmlns:a16="http://schemas.microsoft.com/office/drawing/2014/main" xmlns="" id="{6C05A22E-4196-46BA-8456-6219E6782537}"/>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236296" y="5661247"/>
            <a:ext cx="1342459" cy="75199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4">
            <a:extLst>
              <a:ext uri="{FF2B5EF4-FFF2-40B4-BE49-F238E27FC236}">
                <a16:creationId xmlns:a16="http://schemas.microsoft.com/office/drawing/2014/main" xmlns="" id="{BACE4317-2161-4595-BE39-02594E48AAF7}"/>
              </a:ext>
            </a:extLst>
          </p:cNvPr>
          <p:cNvSpPr txBox="1"/>
          <p:nvPr/>
        </p:nvSpPr>
        <p:spPr>
          <a:xfrm>
            <a:off x="186149" y="5560189"/>
            <a:ext cx="5260307" cy="954107"/>
          </a:xfrm>
          <a:prstGeom prst="rect">
            <a:avLst/>
          </a:prstGeom>
          <a:noFill/>
        </p:spPr>
        <p:txBody>
          <a:bodyPr wrap="square" rtlCol="0">
            <a:spAutoFit/>
          </a:bodyPr>
          <a:lstStyle/>
          <a:p>
            <a:pPr>
              <a:buClr>
                <a:srgbClr val="F25821"/>
              </a:buClr>
            </a:pPr>
            <a:r>
              <a:rPr lang="en-US" sz="2800" b="1" dirty="0">
                <a:solidFill>
                  <a:srgbClr val="F25821"/>
                </a:solidFill>
                <a:latin typeface="Arial" panose="020B0604020202020204" pitchFamily="34" charset="0"/>
                <a:ea typeface="Verdana" panose="020B0604030504040204" pitchFamily="34" charset="0"/>
                <a:cs typeface="Arial" panose="020B0604020202020204" pitchFamily="34" charset="0"/>
              </a:rPr>
              <a:t>Ageing, </a:t>
            </a:r>
            <a:r>
              <a:rPr lang="en-GB" sz="2800" b="1" dirty="0">
                <a:solidFill>
                  <a:srgbClr val="F25821"/>
                </a:solidFill>
                <a:latin typeface="Arial" panose="020B0604020202020204" pitchFamily="34" charset="0"/>
                <a:ea typeface="Verdana" panose="020B0604030504040204" pitchFamily="34" charset="0"/>
                <a:cs typeface="Arial" panose="020B0604020202020204" pitchFamily="34" charset="0"/>
              </a:rPr>
              <a:t>Older Persons </a:t>
            </a:r>
          </a:p>
          <a:p>
            <a:pPr>
              <a:buClr>
                <a:srgbClr val="F25821"/>
              </a:buClr>
            </a:pPr>
            <a:r>
              <a:rPr lang="en-GB" sz="2800" b="1" dirty="0">
                <a:solidFill>
                  <a:srgbClr val="F25821"/>
                </a:solidFill>
                <a:latin typeface="Arial" panose="020B0604020202020204" pitchFamily="34" charset="0"/>
                <a:ea typeface="Verdana" panose="020B0604030504040204" pitchFamily="34" charset="0"/>
                <a:cs typeface="Arial" panose="020B0604020202020204" pitchFamily="34" charset="0"/>
              </a:rPr>
              <a:t>and the 2030 Agenda </a:t>
            </a:r>
          </a:p>
        </p:txBody>
      </p:sp>
    </p:spTree>
    <p:extLst>
      <p:ext uri="{BB962C8B-B14F-4D97-AF65-F5344CB8AC3E}">
        <p14:creationId xmlns:p14="http://schemas.microsoft.com/office/powerpoint/2010/main" xmlns="" val="36077301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51520" y="269776"/>
            <a:ext cx="8229600" cy="1143000"/>
          </a:xfrm>
        </p:spPr>
        <p:txBody>
          <a:bodyPr>
            <a:noAutofit/>
          </a:bodyPr>
          <a:lstStyle/>
          <a:p>
            <a:pPr algn="l"/>
            <a:r>
              <a:rPr lang="en-US" sz="3200" b="1" dirty="0">
                <a:solidFill>
                  <a:srgbClr val="F25821"/>
                </a:solidFill>
                <a:latin typeface="Verdana" panose="020B0604030504040204" pitchFamily="34" charset="0"/>
                <a:ea typeface="Verdana" panose="020B0604030504040204" pitchFamily="34" charset="0"/>
                <a:cs typeface="Verdana" panose="020B0604030504040204" pitchFamily="34" charset="0"/>
              </a:rPr>
              <a:t>Sustainable Development </a:t>
            </a:r>
            <a:br>
              <a:rPr lang="en-US" sz="3200" b="1" dirty="0">
                <a:solidFill>
                  <a:srgbClr val="F25821"/>
                </a:solidFill>
                <a:latin typeface="Verdana" panose="020B0604030504040204" pitchFamily="34" charset="0"/>
                <a:ea typeface="Verdana" panose="020B0604030504040204" pitchFamily="34" charset="0"/>
                <a:cs typeface="Verdana" panose="020B0604030504040204" pitchFamily="34" charset="0"/>
              </a:rPr>
            </a:br>
            <a:r>
              <a:rPr lang="en-US" sz="3200" b="1" dirty="0">
                <a:solidFill>
                  <a:srgbClr val="F25821"/>
                </a:solidFill>
                <a:latin typeface="Verdana" panose="020B0604030504040204" pitchFamily="34" charset="0"/>
                <a:ea typeface="Verdana" panose="020B0604030504040204" pitchFamily="34" charset="0"/>
                <a:cs typeface="Verdana" panose="020B0604030504040204" pitchFamily="34" charset="0"/>
              </a:rPr>
              <a:t>Goals</a:t>
            </a:r>
          </a:p>
        </p:txBody>
      </p:sp>
      <p:sp>
        <p:nvSpPr>
          <p:cNvPr id="7" name="Content Placeholder 2"/>
          <p:cNvSpPr txBox="1">
            <a:spLocks/>
          </p:cNvSpPr>
          <p:nvPr/>
        </p:nvSpPr>
        <p:spPr>
          <a:xfrm>
            <a:off x="251520" y="1696767"/>
            <a:ext cx="8496944" cy="2452313"/>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F25821"/>
              </a:buClr>
            </a:pPr>
            <a:r>
              <a:rPr lang="en-GB" dirty="0"/>
              <a:t>Replace and build on Millennium Development Goals</a:t>
            </a:r>
            <a:endParaRPr lang="en-US" dirty="0"/>
          </a:p>
          <a:p>
            <a:pPr>
              <a:buClr>
                <a:srgbClr val="F25821"/>
              </a:buClr>
            </a:pPr>
            <a:r>
              <a:rPr lang="en-GB" dirty="0"/>
              <a:t>Integrate economic, social and environmental development </a:t>
            </a:r>
          </a:p>
          <a:p>
            <a:pPr>
              <a:buClr>
                <a:srgbClr val="F25821"/>
              </a:buClr>
            </a:pPr>
            <a:r>
              <a:rPr lang="en-GB" dirty="0"/>
              <a:t>Pledge to leave no one behind</a:t>
            </a:r>
          </a:p>
          <a:p>
            <a:pPr>
              <a:buClr>
                <a:srgbClr val="F25821"/>
              </a:buClr>
            </a:pPr>
            <a:r>
              <a:rPr lang="en-GB" dirty="0"/>
              <a:t>Commitment to data disaggregation </a:t>
            </a:r>
          </a:p>
          <a:p>
            <a:pPr>
              <a:buClr>
                <a:srgbClr val="F25821"/>
              </a:buClr>
            </a:pPr>
            <a:r>
              <a:rPr lang="en-GB" dirty="0"/>
              <a:t>17 goals and 169 targets</a:t>
            </a:r>
          </a:p>
          <a:p>
            <a:pPr>
              <a:buClr>
                <a:srgbClr val="F25821"/>
              </a:buClr>
            </a:pPr>
            <a:endParaRPr lang="en-GB" dirty="0"/>
          </a:p>
        </p:txBody>
      </p:sp>
      <p:pic>
        <p:nvPicPr>
          <p:cNvPr id="10" name="Picture 4">
            <a:extLst>
              <a:ext uri="{FF2B5EF4-FFF2-40B4-BE49-F238E27FC236}">
                <a16:creationId xmlns:a16="http://schemas.microsoft.com/office/drawing/2014/main" xmlns="" id="{68D97A04-4C18-4FDE-BE1B-462137E26FBC}"/>
              </a:ext>
            </a:extLst>
          </p:cNvPr>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7131" y="4567554"/>
            <a:ext cx="7892157" cy="17553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9949564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16632"/>
            <a:ext cx="7886700" cy="1325563"/>
          </a:xfrm>
        </p:spPr>
        <p:txBody>
          <a:bodyPr>
            <a:normAutofit fontScale="90000"/>
          </a:bodyPr>
          <a:lstStyle/>
          <a:p>
            <a:pPr algn="l"/>
            <a:r>
              <a:rPr lang="en-GB" sz="3600" b="1" dirty="0">
                <a:solidFill>
                  <a:srgbClr val="F25821"/>
                </a:solidFill>
                <a:latin typeface="Verdana" panose="020B0604030504040204" pitchFamily="34" charset="0"/>
                <a:ea typeface="Verdana" panose="020B0604030504040204" pitchFamily="34" charset="0"/>
                <a:cs typeface="Verdana" panose="020B0604030504040204" pitchFamily="34" charset="0"/>
              </a:rPr>
              <a:t>Why is it critical older people are part of SDG implementation?</a:t>
            </a:r>
          </a:p>
        </p:txBody>
      </p:sp>
      <p:sp>
        <p:nvSpPr>
          <p:cNvPr id="6" name="TextBox 5"/>
          <p:cNvSpPr txBox="1"/>
          <p:nvPr/>
        </p:nvSpPr>
        <p:spPr>
          <a:xfrm>
            <a:off x="-2360815" y="1512916"/>
            <a:ext cx="184731" cy="369332"/>
          </a:xfrm>
          <a:prstGeom prst="rect">
            <a:avLst/>
          </a:prstGeom>
          <a:noFill/>
        </p:spPr>
        <p:txBody>
          <a:bodyPr wrap="none" rtlCol="0">
            <a:spAutoFit/>
          </a:bodyPr>
          <a:lstStyle/>
          <a:p>
            <a:endParaRPr lang="en-US" dirty="0"/>
          </a:p>
        </p:txBody>
      </p:sp>
      <p:sp>
        <p:nvSpPr>
          <p:cNvPr id="10" name="Content Placeholder 2"/>
          <p:cNvSpPr>
            <a:spLocks noGrp="1"/>
          </p:cNvSpPr>
          <p:nvPr>
            <p:ph idx="1"/>
          </p:nvPr>
        </p:nvSpPr>
        <p:spPr>
          <a:xfrm>
            <a:off x="457200" y="1722771"/>
            <a:ext cx="8229600" cy="2649343"/>
          </a:xfrm>
        </p:spPr>
        <p:txBody>
          <a:bodyPr vert="horz" lIns="91440" tIns="45720" rIns="91440" bIns="45720" rtlCol="0">
            <a:normAutofit/>
          </a:bodyPr>
          <a:lstStyle/>
          <a:p>
            <a:pPr>
              <a:buClr>
                <a:srgbClr val="F25821"/>
              </a:buClr>
            </a:pPr>
            <a:endParaRPr lang="en-GB" dirty="0"/>
          </a:p>
          <a:p>
            <a:pPr marL="457200" lvl="1" indent="0">
              <a:buClr>
                <a:srgbClr val="F25821"/>
              </a:buClr>
              <a:buNone/>
            </a:pPr>
            <a:endParaRPr lang="en-GB" dirty="0"/>
          </a:p>
          <a:p>
            <a:pPr>
              <a:buClr>
                <a:srgbClr val="F25821"/>
              </a:buClr>
            </a:pPr>
            <a:endParaRPr lang="en-GB" dirty="0"/>
          </a:p>
        </p:txBody>
      </p:sp>
      <p:sp>
        <p:nvSpPr>
          <p:cNvPr id="11" name="Content Placeholder 2"/>
          <p:cNvSpPr txBox="1">
            <a:spLocks/>
          </p:cNvSpPr>
          <p:nvPr/>
        </p:nvSpPr>
        <p:spPr>
          <a:xfrm>
            <a:off x="251520" y="1412776"/>
            <a:ext cx="8496944" cy="496855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F25821"/>
              </a:buClr>
            </a:pPr>
            <a:r>
              <a:rPr lang="en-US" dirty="0"/>
              <a:t>Guiding government action</a:t>
            </a:r>
          </a:p>
          <a:p>
            <a:pPr>
              <a:buClr>
                <a:srgbClr val="F25821"/>
              </a:buClr>
            </a:pPr>
            <a:r>
              <a:rPr lang="en-US" dirty="0"/>
              <a:t>The SDGs will have a major impact on development thinking and practice to 2030</a:t>
            </a:r>
          </a:p>
          <a:p>
            <a:pPr>
              <a:buClr>
                <a:srgbClr val="F25821"/>
              </a:buClr>
            </a:pPr>
            <a:r>
              <a:rPr lang="en-GB" dirty="0"/>
              <a:t>Explicit and implicit inclusion of older people</a:t>
            </a:r>
          </a:p>
          <a:p>
            <a:pPr>
              <a:buClr>
                <a:srgbClr val="F25821"/>
              </a:buClr>
            </a:pPr>
            <a:r>
              <a:rPr lang="en-GB" dirty="0"/>
              <a:t>Key policy areas </a:t>
            </a:r>
            <a:endParaRPr lang="en-US" dirty="0"/>
          </a:p>
          <a:p>
            <a:pPr>
              <a:buClr>
                <a:srgbClr val="F25821"/>
              </a:buClr>
            </a:pPr>
            <a:r>
              <a:rPr lang="en-US" dirty="0"/>
              <a:t>Offers mechanism to mainstream ageing and older people into policy and to hold governments to account</a:t>
            </a:r>
            <a:endParaRPr lang="en-GB" dirty="0"/>
          </a:p>
        </p:txBody>
      </p:sp>
    </p:spTree>
    <p:extLst>
      <p:ext uri="{BB962C8B-B14F-4D97-AF65-F5344CB8AC3E}">
        <p14:creationId xmlns:p14="http://schemas.microsoft.com/office/powerpoint/2010/main" xmlns="" val="8594432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51520" y="269776"/>
            <a:ext cx="8229600" cy="1143000"/>
          </a:xfrm>
        </p:spPr>
        <p:txBody>
          <a:bodyPr>
            <a:noAutofit/>
          </a:bodyPr>
          <a:lstStyle/>
          <a:p>
            <a:pPr algn="l"/>
            <a:r>
              <a:rPr lang="en-US" sz="3200" dirty="0">
                <a:latin typeface="Calibri" charset="0"/>
                <a:ea typeface="Calibri" charset="0"/>
                <a:cs typeface="Calibri" charset="0"/>
              </a:rPr>
              <a:t/>
            </a:r>
            <a:br>
              <a:rPr lang="en-US" sz="3200" dirty="0">
                <a:latin typeface="Calibri" charset="0"/>
                <a:ea typeface="Calibri" charset="0"/>
                <a:cs typeface="Calibri" charset="0"/>
              </a:rPr>
            </a:br>
            <a:r>
              <a:rPr lang="en-US" sz="3200" b="1" dirty="0">
                <a:solidFill>
                  <a:srgbClr val="F25821"/>
                </a:solidFill>
                <a:latin typeface="Calibri" charset="0"/>
                <a:ea typeface="Calibri" charset="0"/>
                <a:cs typeface="Calibri" charset="0"/>
              </a:rPr>
              <a:t>The global process</a:t>
            </a:r>
            <a:r>
              <a:rPr lang="en-US" sz="3200" dirty="0">
                <a:latin typeface="Calibri" charset="0"/>
                <a:ea typeface="Calibri" charset="0"/>
                <a:cs typeface="Calibri" charset="0"/>
              </a:rPr>
              <a:t/>
            </a:r>
            <a:br>
              <a:rPr lang="en-US" sz="3200" dirty="0">
                <a:latin typeface="Calibri" charset="0"/>
                <a:ea typeface="Calibri" charset="0"/>
                <a:cs typeface="Calibri" charset="0"/>
              </a:rPr>
            </a:br>
            <a:endParaRPr lang="en-US" sz="3200" b="1" dirty="0">
              <a:latin typeface="Calibri" charset="0"/>
              <a:ea typeface="Calibri" charset="0"/>
              <a:cs typeface="Calibri" charset="0"/>
            </a:endParaRPr>
          </a:p>
        </p:txBody>
      </p:sp>
      <p:sp>
        <p:nvSpPr>
          <p:cNvPr id="7" name="Content Placeholder 2"/>
          <p:cNvSpPr txBox="1">
            <a:spLocks/>
          </p:cNvSpPr>
          <p:nvPr/>
        </p:nvSpPr>
        <p:spPr>
          <a:xfrm>
            <a:off x="251520" y="1552751"/>
            <a:ext cx="8496944" cy="266833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Clr>
                <a:srgbClr val="F25821"/>
              </a:buClr>
              <a:buNone/>
            </a:pPr>
            <a:endParaRPr lang="en-US" dirty="0"/>
          </a:p>
        </p:txBody>
      </p:sp>
      <p:pic>
        <p:nvPicPr>
          <p:cNvPr id="9" name="Picture 8">
            <a:extLst>
              <a:ext uri="{FF2B5EF4-FFF2-40B4-BE49-F238E27FC236}">
                <a16:creationId xmlns:a16="http://schemas.microsoft.com/office/drawing/2014/main" xmlns="" id="{CE9DC085-B33A-476A-ADBC-C2A1F8730107}"/>
              </a:ext>
            </a:extLst>
          </p:cNvPr>
          <p:cNvPicPr/>
          <p:nvPr/>
        </p:nvPicPr>
        <p:blipFill rotWithShape="1">
          <a:blip r:embed="rId3" cstate="print"/>
          <a:srcRect l="27920" t="27379" r="28429" b="17077"/>
          <a:stretch/>
        </p:blipFill>
        <p:spPr bwMode="auto">
          <a:xfrm>
            <a:off x="662880" y="1268760"/>
            <a:ext cx="7128792" cy="5102334"/>
          </a:xfrm>
          <a:prstGeom prst="rect">
            <a:avLst/>
          </a:prstGeom>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xmlns="" val="3630866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51520" y="269776"/>
            <a:ext cx="8229600" cy="1143000"/>
          </a:xfrm>
        </p:spPr>
        <p:txBody>
          <a:bodyPr>
            <a:noAutofit/>
          </a:bodyPr>
          <a:lstStyle/>
          <a:p>
            <a:pPr algn="l"/>
            <a:r>
              <a:rPr lang="en-US" sz="3600" b="1" dirty="0">
                <a:solidFill>
                  <a:srgbClr val="F25821"/>
                </a:solidFill>
                <a:latin typeface="Verdana" panose="020B0604030504040204" pitchFamily="34" charset="0"/>
                <a:ea typeface="Verdana" panose="020B0604030504040204" pitchFamily="34" charset="0"/>
                <a:cs typeface="Verdana" panose="020B0604030504040204" pitchFamily="34" charset="0"/>
              </a:rPr>
              <a:t>Older people in the framework </a:t>
            </a:r>
          </a:p>
        </p:txBody>
      </p:sp>
      <p:sp>
        <p:nvSpPr>
          <p:cNvPr id="7" name="Content Placeholder 2"/>
          <p:cNvSpPr txBox="1">
            <a:spLocks/>
          </p:cNvSpPr>
          <p:nvPr/>
        </p:nvSpPr>
        <p:spPr>
          <a:xfrm>
            <a:off x="251520" y="1268760"/>
            <a:ext cx="8496944" cy="503143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Clr>
                <a:srgbClr val="F25821"/>
              </a:buClr>
              <a:buNone/>
            </a:pPr>
            <a:r>
              <a:rPr lang="en-US" sz="2800" b="1" dirty="0">
                <a:solidFill>
                  <a:srgbClr val="339966"/>
                </a:solidFill>
              </a:rPr>
              <a:t>2.2</a:t>
            </a:r>
            <a:r>
              <a:rPr lang="en-US" sz="2800" dirty="0"/>
              <a:t> By 2030, end all forms of malnutrition, including achieving, by 2025, the internationally agreed targets on stunting and wasting in children under 5 years of age, and address the nutritional needs of adolescent girls, pregnant and lactating women and </a:t>
            </a:r>
            <a:r>
              <a:rPr lang="en-US" sz="2800" b="1" dirty="0">
                <a:solidFill>
                  <a:srgbClr val="339966"/>
                </a:solidFill>
              </a:rPr>
              <a:t>older persons</a:t>
            </a:r>
          </a:p>
          <a:p>
            <a:pPr marL="0" indent="0">
              <a:buClr>
                <a:srgbClr val="F25821"/>
              </a:buClr>
              <a:buNone/>
            </a:pPr>
            <a:r>
              <a:rPr lang="en-US" sz="2800" b="1" dirty="0">
                <a:solidFill>
                  <a:srgbClr val="339966"/>
                </a:solidFill>
              </a:rPr>
              <a:t>11.2</a:t>
            </a:r>
            <a:r>
              <a:rPr lang="en-US" sz="2800" b="1" dirty="0"/>
              <a:t> </a:t>
            </a:r>
            <a:r>
              <a:rPr lang="en-US" sz="2800" dirty="0"/>
              <a:t>By 2030, provide access to safe, affordable, accessible and sustainable transport systems for all, improving road safety, notably by expanding public transport, with special attention to the needs of those in vulnerable situations, women, children, persons with disabilities and </a:t>
            </a:r>
            <a:r>
              <a:rPr lang="en-US" sz="2800" b="1" dirty="0">
                <a:solidFill>
                  <a:srgbClr val="339966"/>
                </a:solidFill>
              </a:rPr>
              <a:t>older persons </a:t>
            </a:r>
          </a:p>
          <a:p>
            <a:pPr marL="0" indent="0">
              <a:buClr>
                <a:srgbClr val="F25821"/>
              </a:buClr>
              <a:buNone/>
            </a:pPr>
            <a:r>
              <a:rPr lang="en-US" sz="2800" b="1" dirty="0">
                <a:solidFill>
                  <a:srgbClr val="339966"/>
                </a:solidFill>
              </a:rPr>
              <a:t>11.7</a:t>
            </a:r>
            <a:r>
              <a:rPr lang="en-US" sz="2800" dirty="0"/>
              <a:t> By 2030, provide universal access to safe, inclusive and accessible, green and public spaces, in particular for women and children, </a:t>
            </a:r>
            <a:r>
              <a:rPr lang="en-US" sz="2800" b="1" dirty="0">
                <a:solidFill>
                  <a:srgbClr val="339966"/>
                </a:solidFill>
              </a:rPr>
              <a:t>older persons </a:t>
            </a:r>
            <a:r>
              <a:rPr lang="en-US" sz="2800" dirty="0"/>
              <a:t>and persons with disabilities </a:t>
            </a:r>
            <a:endParaRPr lang="en-GB" sz="2800" dirty="0"/>
          </a:p>
        </p:txBody>
      </p:sp>
    </p:spTree>
    <p:extLst>
      <p:ext uri="{BB962C8B-B14F-4D97-AF65-F5344CB8AC3E}">
        <p14:creationId xmlns:p14="http://schemas.microsoft.com/office/powerpoint/2010/main" xmlns="" val="12677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51520" y="269776"/>
            <a:ext cx="8229600" cy="1143000"/>
          </a:xfrm>
        </p:spPr>
        <p:txBody>
          <a:bodyPr>
            <a:noAutofit/>
          </a:bodyPr>
          <a:lstStyle/>
          <a:p>
            <a:pPr algn="l"/>
            <a:r>
              <a:rPr lang="en-US" sz="3600" b="1" dirty="0">
                <a:solidFill>
                  <a:srgbClr val="F25821"/>
                </a:solidFill>
                <a:latin typeface="Verdana" panose="020B0604030504040204" pitchFamily="34" charset="0"/>
                <a:ea typeface="Verdana" panose="020B0604030504040204" pitchFamily="34" charset="0"/>
                <a:cs typeface="Verdana" panose="020B0604030504040204" pitchFamily="34" charset="0"/>
              </a:rPr>
              <a:t>Older people in the framework </a:t>
            </a:r>
          </a:p>
        </p:txBody>
      </p:sp>
      <p:sp>
        <p:nvSpPr>
          <p:cNvPr id="7" name="Content Placeholder 2"/>
          <p:cNvSpPr txBox="1">
            <a:spLocks/>
          </p:cNvSpPr>
          <p:nvPr/>
        </p:nvSpPr>
        <p:spPr>
          <a:xfrm>
            <a:off x="251520" y="1430328"/>
            <a:ext cx="8496944" cy="475252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Clr>
                <a:srgbClr val="F25821"/>
              </a:buClr>
              <a:buNone/>
            </a:pPr>
            <a:r>
              <a:rPr lang="en-US" sz="2600" b="1" dirty="0">
                <a:solidFill>
                  <a:srgbClr val="339966"/>
                </a:solidFill>
              </a:rPr>
              <a:t>SDG3 </a:t>
            </a:r>
            <a:r>
              <a:rPr lang="en-US" sz="2600" dirty="0"/>
              <a:t>Ensure healthy lives and promote well-being for all at all </a:t>
            </a:r>
            <a:r>
              <a:rPr lang="en-US" sz="2600" b="1" dirty="0">
                <a:solidFill>
                  <a:srgbClr val="339966"/>
                </a:solidFill>
              </a:rPr>
              <a:t>ages </a:t>
            </a:r>
          </a:p>
          <a:p>
            <a:pPr marL="0" indent="0">
              <a:buClr>
                <a:srgbClr val="F25821"/>
              </a:buClr>
              <a:buNone/>
            </a:pPr>
            <a:r>
              <a:rPr lang="en-US" sz="2600" b="1" dirty="0">
                <a:solidFill>
                  <a:srgbClr val="339966"/>
                </a:solidFill>
              </a:rPr>
              <a:t>10.2 </a:t>
            </a:r>
            <a:r>
              <a:rPr lang="en-US" sz="2600" dirty="0"/>
              <a:t> By 2030, empower and promote the social, economic and political inclusion of all, irrespective of </a:t>
            </a:r>
            <a:r>
              <a:rPr lang="en-US" sz="2600" b="1" dirty="0">
                <a:solidFill>
                  <a:srgbClr val="339966"/>
                </a:solidFill>
              </a:rPr>
              <a:t>age</a:t>
            </a:r>
            <a:r>
              <a:rPr lang="en-US" sz="2600" dirty="0"/>
              <a:t>, sex, disability, race, ethnicity, origin, religion or economic or other status  </a:t>
            </a:r>
          </a:p>
          <a:p>
            <a:pPr marL="0" indent="0">
              <a:buClr>
                <a:srgbClr val="F25821"/>
              </a:buClr>
              <a:buNone/>
            </a:pPr>
            <a:r>
              <a:rPr lang="en-US" sz="2600" b="1" dirty="0">
                <a:solidFill>
                  <a:srgbClr val="339966"/>
                </a:solidFill>
              </a:rPr>
              <a:t>17.18 </a:t>
            </a:r>
            <a:r>
              <a:rPr lang="en-US" sz="2600" dirty="0"/>
              <a:t>By 2020, enhance capacity-building support to developing countries, including for least developed countries and small island developing States, to increase significantly the availability of high-quality, timely and reliable data disaggregated by income, gender, </a:t>
            </a:r>
            <a:r>
              <a:rPr lang="en-US" sz="2600" b="1" dirty="0">
                <a:solidFill>
                  <a:srgbClr val="339966"/>
                </a:solidFill>
              </a:rPr>
              <a:t>age</a:t>
            </a:r>
            <a:r>
              <a:rPr lang="en-US" sz="2600" dirty="0"/>
              <a:t>, race, ethnicity, migratory status, disability, geographic location and other characteristics relevant in national contexts </a:t>
            </a:r>
            <a:endParaRPr lang="en-GB" sz="2600" dirty="0"/>
          </a:p>
        </p:txBody>
      </p:sp>
    </p:spTree>
    <p:extLst>
      <p:ext uri="{BB962C8B-B14F-4D97-AF65-F5344CB8AC3E}">
        <p14:creationId xmlns:p14="http://schemas.microsoft.com/office/powerpoint/2010/main" xmlns="" val="1030785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51520" y="116632"/>
            <a:ext cx="8229600" cy="1143000"/>
          </a:xfrm>
        </p:spPr>
        <p:txBody>
          <a:bodyPr>
            <a:noAutofit/>
          </a:bodyPr>
          <a:lstStyle/>
          <a:p>
            <a:pPr algn="l"/>
            <a:r>
              <a:rPr lang="en-US" sz="3200" b="1" dirty="0">
                <a:solidFill>
                  <a:srgbClr val="F25821"/>
                </a:solidFill>
                <a:latin typeface="Verdana" panose="020B0604030504040204" pitchFamily="34" charset="0"/>
                <a:ea typeface="Verdana" panose="020B0604030504040204" pitchFamily="34" charset="0"/>
                <a:cs typeface="Verdana" panose="020B0604030504040204" pitchFamily="34" charset="0"/>
              </a:rPr>
              <a:t>Income</a:t>
            </a:r>
            <a:endParaRPr lang="en-US" sz="2800" b="1" dirty="0">
              <a:solidFill>
                <a:srgbClr val="F25821"/>
              </a:solidFill>
            </a:endParaRPr>
          </a:p>
        </p:txBody>
      </p:sp>
      <p:sp>
        <p:nvSpPr>
          <p:cNvPr id="7" name="Content Placeholder 2"/>
          <p:cNvSpPr txBox="1">
            <a:spLocks/>
          </p:cNvSpPr>
          <p:nvPr/>
        </p:nvSpPr>
        <p:spPr>
          <a:xfrm>
            <a:off x="251520" y="1552751"/>
            <a:ext cx="8496944" cy="266833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F25821"/>
              </a:buClr>
            </a:pPr>
            <a:endParaRPr lang="en-GB" dirty="0"/>
          </a:p>
        </p:txBody>
      </p:sp>
      <p:pic>
        <p:nvPicPr>
          <p:cNvPr id="8" name="Picture 2" descr="C:\Users\verity.mcgivern\Downloads\JPEGs1\JPEGs\01_Color\TGG_Icon_Color_0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95536" y="5085184"/>
            <a:ext cx="1455148" cy="1455148"/>
          </a:xfrm>
          <a:prstGeom prst="rect">
            <a:avLst/>
          </a:prstGeom>
          <a:noFill/>
          <a:extLst>
            <a:ext uri="{909E8E84-426E-40DD-AFC4-6F175D3DCCD1}">
              <a14:hiddenFill xmlns:a14="http://schemas.microsoft.com/office/drawing/2010/main" xmlns="">
                <a:solidFill>
                  <a:srgbClr val="FFFFFF"/>
                </a:solidFill>
              </a14:hiddenFill>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992150" y="5085184"/>
            <a:ext cx="1612298" cy="1436122"/>
          </a:xfrm>
          <a:prstGeom prst="rect">
            <a:avLst/>
          </a:prstGeom>
        </p:spPr>
      </p:pic>
      <p:sp>
        <p:nvSpPr>
          <p:cNvPr id="9" name="Content Placeholder 2"/>
          <p:cNvSpPr txBox="1">
            <a:spLocks/>
          </p:cNvSpPr>
          <p:nvPr/>
        </p:nvSpPr>
        <p:spPr>
          <a:xfrm>
            <a:off x="467544" y="1340768"/>
            <a:ext cx="8141543" cy="3892473"/>
          </a:xfrm>
          <a:prstGeom prst="rect">
            <a:avLst/>
          </a:prstGeom>
        </p:spPr>
        <p:txBody>
          <a:bodyPr vert="horz" lIns="91440" tIns="45720" rIns="91440" bIns="45720" rtlCol="0">
            <a:normAutofit fontScale="6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b="1" dirty="0">
                <a:solidFill>
                  <a:srgbClr val="339966"/>
                </a:solidFill>
              </a:rPr>
              <a:t>SDG 1 </a:t>
            </a:r>
            <a:r>
              <a:rPr lang="en-GB" dirty="0"/>
              <a:t>End poverty in all its forms everywhere.</a:t>
            </a:r>
            <a:endParaRPr lang="en-GB" b="1" dirty="0"/>
          </a:p>
          <a:p>
            <a:pPr marL="0" indent="0">
              <a:buNone/>
            </a:pPr>
            <a:endParaRPr lang="en-GB" dirty="0"/>
          </a:p>
          <a:p>
            <a:pPr marL="0" indent="0">
              <a:buNone/>
            </a:pPr>
            <a:r>
              <a:rPr lang="en-GB" b="1" dirty="0">
                <a:solidFill>
                  <a:srgbClr val="339966"/>
                </a:solidFill>
              </a:rPr>
              <a:t>Target 1.1 </a:t>
            </a:r>
            <a:r>
              <a:rPr lang="en-GB" dirty="0"/>
              <a:t>By 2030, eradicate extreme poverty for all people everywhere, currently measured as people living on less than $1.25 a day.</a:t>
            </a:r>
          </a:p>
          <a:p>
            <a:pPr marL="0" indent="0">
              <a:buNone/>
            </a:pPr>
            <a:r>
              <a:rPr lang="en-GB" dirty="0"/>
              <a:t> </a:t>
            </a:r>
          </a:p>
          <a:p>
            <a:pPr marL="0" indent="0">
              <a:buNone/>
            </a:pPr>
            <a:r>
              <a:rPr lang="en-GB" b="1" dirty="0">
                <a:solidFill>
                  <a:srgbClr val="339966"/>
                </a:solidFill>
              </a:rPr>
              <a:t>Target 1.2 </a:t>
            </a:r>
            <a:r>
              <a:rPr lang="en-GB" dirty="0"/>
              <a:t>By 2030, reduce at least by half the proportion of men, women and children of all ages living in poverty in all its dimensions according to national definitions.</a:t>
            </a:r>
          </a:p>
          <a:p>
            <a:pPr marL="0" indent="0">
              <a:buNone/>
            </a:pPr>
            <a:r>
              <a:rPr lang="en-GB" dirty="0"/>
              <a:t> </a:t>
            </a:r>
          </a:p>
          <a:p>
            <a:pPr marL="0" indent="0">
              <a:buNone/>
            </a:pPr>
            <a:r>
              <a:rPr lang="en-GB" b="1" dirty="0">
                <a:solidFill>
                  <a:srgbClr val="339966"/>
                </a:solidFill>
              </a:rPr>
              <a:t>Target 1.3 </a:t>
            </a:r>
            <a:r>
              <a:rPr lang="en-GB" dirty="0"/>
              <a:t>Implement nationally appropriate social protection systems and measures for all, including floors, and by 2030 achieve substantial coverage of the poor and the vulnerable.</a:t>
            </a:r>
          </a:p>
          <a:p>
            <a:pPr>
              <a:buClr>
                <a:srgbClr val="F25821"/>
              </a:buClr>
            </a:pPr>
            <a:endParaRPr lang="en-GB" b="1" dirty="0"/>
          </a:p>
          <a:p>
            <a:pPr>
              <a:buClr>
                <a:srgbClr val="F25821"/>
              </a:buClr>
            </a:pPr>
            <a:endParaRPr lang="en-GB" dirty="0"/>
          </a:p>
        </p:txBody>
      </p:sp>
      <p:pic>
        <p:nvPicPr>
          <p:cNvPr id="11"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tretch>
            <a:fillRect/>
          </a:stretch>
        </p:blipFill>
        <p:spPr bwMode="auto">
          <a:xfrm>
            <a:off x="2058129" y="5085184"/>
            <a:ext cx="1466857" cy="1466857"/>
          </a:xfrm>
          <a:prstGeom prst="rect">
            <a:avLst/>
          </a:prstGeom>
          <a:noFill/>
          <a:extLst>
            <a:ext uri="{909E8E84-426E-40DD-AFC4-6F175D3DCCD1}">
              <a14:hiddenFill xmlns:a14="http://schemas.microsoft.com/office/drawing/2010/main" xmlns="">
                <a:solidFill>
                  <a:srgbClr val="FFFFFF"/>
                </a:solidFill>
              </a14:hiddenFill>
            </a:ext>
          </a:extLst>
        </p:spPr>
      </p:pic>
      <p:pic>
        <p:nvPicPr>
          <p:cNvPr id="3" name="Picture 2"/>
          <p:cNvPicPr>
            <a:picLocks noChangeAspect="1"/>
          </p:cNvPicPr>
          <p:nvPr/>
        </p:nvPicPr>
        <p:blipFill>
          <a:blip r:embed="rId6" cstate="print"/>
          <a:stretch>
            <a:fillRect/>
          </a:stretch>
        </p:blipFill>
        <p:spPr>
          <a:xfrm>
            <a:off x="3696777" y="5064400"/>
            <a:ext cx="1487641" cy="1487641"/>
          </a:xfrm>
          <a:prstGeom prst="rect">
            <a:avLst/>
          </a:prstGeom>
        </p:spPr>
      </p:pic>
      <p:pic>
        <p:nvPicPr>
          <p:cNvPr id="4" name="Picture 3"/>
          <p:cNvPicPr>
            <a:picLocks noChangeAspect="1"/>
          </p:cNvPicPr>
          <p:nvPr/>
        </p:nvPicPr>
        <p:blipFill>
          <a:blip r:embed="rId7" cstate="print"/>
          <a:stretch>
            <a:fillRect/>
          </a:stretch>
        </p:blipFill>
        <p:spPr>
          <a:xfrm>
            <a:off x="5335966" y="5085184"/>
            <a:ext cx="1473405" cy="1466857"/>
          </a:xfrm>
          <a:prstGeom prst="rect">
            <a:avLst/>
          </a:prstGeom>
        </p:spPr>
      </p:pic>
    </p:spTree>
    <p:extLst>
      <p:ext uri="{BB962C8B-B14F-4D97-AF65-F5344CB8AC3E}">
        <p14:creationId xmlns:p14="http://schemas.microsoft.com/office/powerpoint/2010/main" xmlns="" val="3319737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46976" y="-20937"/>
            <a:ext cx="8229600" cy="1143000"/>
          </a:xfrm>
        </p:spPr>
        <p:txBody>
          <a:bodyPr>
            <a:noAutofit/>
          </a:bodyPr>
          <a:lstStyle/>
          <a:p>
            <a:pPr algn="l"/>
            <a:r>
              <a:rPr lang="en-US" sz="3200" b="1" dirty="0">
                <a:solidFill>
                  <a:srgbClr val="F25821"/>
                </a:solidFill>
                <a:latin typeface="Verdana" panose="020B0604030504040204" pitchFamily="34" charset="0"/>
                <a:ea typeface="Verdana" panose="020B0604030504040204" pitchFamily="34" charset="0"/>
                <a:cs typeface="Verdana" panose="020B0604030504040204" pitchFamily="34" charset="0"/>
              </a:rPr>
              <a:t>Health and care</a:t>
            </a:r>
            <a:endParaRPr lang="en-US" sz="2800" b="1" dirty="0">
              <a:solidFill>
                <a:srgbClr val="F25821"/>
              </a:solidFill>
            </a:endParaRPr>
          </a:p>
        </p:txBody>
      </p:sp>
      <p:sp>
        <p:nvSpPr>
          <p:cNvPr id="7" name="Content Placeholder 2"/>
          <p:cNvSpPr txBox="1">
            <a:spLocks/>
          </p:cNvSpPr>
          <p:nvPr/>
        </p:nvSpPr>
        <p:spPr>
          <a:xfrm>
            <a:off x="251520" y="1552751"/>
            <a:ext cx="8496944" cy="266833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F25821"/>
              </a:buClr>
            </a:pPr>
            <a:endParaRPr lang="en-GB" dirty="0"/>
          </a:p>
        </p:txBody>
      </p:sp>
      <p:sp>
        <p:nvSpPr>
          <p:cNvPr id="9" name="Content Placeholder 2"/>
          <p:cNvSpPr txBox="1">
            <a:spLocks/>
          </p:cNvSpPr>
          <p:nvPr/>
        </p:nvSpPr>
        <p:spPr>
          <a:xfrm>
            <a:off x="251520" y="836712"/>
            <a:ext cx="8496944" cy="331236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900" b="1" dirty="0">
                <a:solidFill>
                  <a:srgbClr val="339966"/>
                </a:solidFill>
              </a:rPr>
              <a:t>SDG 3 </a:t>
            </a:r>
            <a:r>
              <a:rPr lang="en-GB" sz="1900" dirty="0"/>
              <a:t>ensure healthy lives and promote well-being for all at all ages</a:t>
            </a:r>
          </a:p>
          <a:p>
            <a:r>
              <a:rPr lang="en-GB" sz="1900" b="1" dirty="0">
                <a:solidFill>
                  <a:srgbClr val="339966"/>
                </a:solidFill>
              </a:rPr>
              <a:t>Target 3.3 </a:t>
            </a:r>
            <a:r>
              <a:rPr lang="en-GB" sz="1900" dirty="0"/>
              <a:t>By 2030, end the epidemics of AIDS, tuberculosis, malaria and neglected tropical diseases and combat hepatitis, water-borne diseases and other communicable diseases</a:t>
            </a:r>
          </a:p>
          <a:p>
            <a:r>
              <a:rPr lang="en-GB" sz="1900" b="1" dirty="0">
                <a:solidFill>
                  <a:srgbClr val="339966"/>
                </a:solidFill>
              </a:rPr>
              <a:t>Target 3.4 </a:t>
            </a:r>
            <a:r>
              <a:rPr lang="en-GB" sz="1900" dirty="0"/>
              <a:t>By 2030, reduce by one third premature mortality from non-communicable diseases through prevention and treatment and promote mental health and well-being</a:t>
            </a:r>
          </a:p>
          <a:p>
            <a:r>
              <a:rPr lang="en-GB" sz="1900" b="1" dirty="0">
                <a:solidFill>
                  <a:srgbClr val="339966"/>
                </a:solidFill>
              </a:rPr>
              <a:t>Target 3.8 </a:t>
            </a:r>
            <a:r>
              <a:rPr lang="en-GB" sz="1900" dirty="0"/>
              <a:t>Achieve universal health coverage, including financial risk protection, access to quality essential health-care services and access to safe, effective, quality and affordable essential medicines and vaccines for all</a:t>
            </a:r>
          </a:p>
          <a:p>
            <a:r>
              <a:rPr lang="en-GB" sz="1900" b="1" dirty="0">
                <a:solidFill>
                  <a:srgbClr val="339966"/>
                </a:solidFill>
              </a:rPr>
              <a:t>Target 3.c </a:t>
            </a:r>
            <a:r>
              <a:rPr lang="en-GB" sz="1900" dirty="0"/>
              <a:t>Substantially increase health financing and the recruitment, development, training and retention of the health workforce in developing countries, especially in least developed countries and small island developing States</a:t>
            </a:r>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6727735" y="5229199"/>
            <a:ext cx="1466857" cy="1466857"/>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tretch>
            <a:fillRect/>
          </a:stretch>
        </p:blipFill>
        <p:spPr bwMode="auto">
          <a:xfrm>
            <a:off x="683568" y="5229199"/>
            <a:ext cx="1466856" cy="1466856"/>
          </a:xfrm>
          <a:prstGeom prst="rect">
            <a:avLst/>
          </a:prstGeom>
          <a:noFill/>
          <a:extLst>
            <a:ext uri="{909E8E84-426E-40DD-AFC4-6F175D3DCCD1}">
              <a14:hiddenFill xmlns:a14="http://schemas.microsoft.com/office/drawing/2010/main" xmlns="">
                <a:solidFill>
                  <a:srgbClr val="FFFFFF"/>
                </a:solidFill>
              </a14:hiddenFill>
            </a:ext>
          </a:extLst>
        </p:spPr>
      </p:pic>
      <p:pic>
        <p:nvPicPr>
          <p:cNvPr id="3" name="Picture 2"/>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707904" y="5229200"/>
            <a:ext cx="1466857" cy="1466857"/>
          </a:xfrm>
          <a:prstGeom prst="rect">
            <a:avLst/>
          </a:prstGeom>
        </p:spPr>
      </p:pic>
    </p:spTree>
    <p:extLst>
      <p:ext uri="{BB962C8B-B14F-4D97-AF65-F5344CB8AC3E}">
        <p14:creationId xmlns:p14="http://schemas.microsoft.com/office/powerpoint/2010/main" xmlns="" val="2714544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67544" y="269776"/>
            <a:ext cx="8013576" cy="1143000"/>
          </a:xfrm>
        </p:spPr>
        <p:txBody>
          <a:bodyPr>
            <a:noAutofit/>
          </a:bodyPr>
          <a:lstStyle/>
          <a:p>
            <a:pPr algn="l"/>
            <a:r>
              <a:rPr lang="en-US" sz="3200" b="1" dirty="0">
                <a:solidFill>
                  <a:srgbClr val="F25821"/>
                </a:solidFill>
                <a:latin typeface="Verdana" panose="020B0604030504040204" pitchFamily="34" charset="0"/>
                <a:ea typeface="Verdana" panose="020B0604030504040204" pitchFamily="34" charset="0"/>
                <a:cs typeface="Verdana" panose="020B0604030504040204" pitchFamily="34" charset="0"/>
              </a:rPr>
              <a:t>Discrimination, violence and abuse </a:t>
            </a:r>
            <a:endParaRPr lang="en-US" sz="2800" b="1" dirty="0">
              <a:solidFill>
                <a:srgbClr val="F25821"/>
              </a:solidFill>
            </a:endParaRPr>
          </a:p>
        </p:txBody>
      </p:sp>
      <p:sp>
        <p:nvSpPr>
          <p:cNvPr id="7" name="Content Placeholder 2"/>
          <p:cNvSpPr txBox="1">
            <a:spLocks/>
          </p:cNvSpPr>
          <p:nvPr/>
        </p:nvSpPr>
        <p:spPr>
          <a:xfrm>
            <a:off x="251520" y="1552751"/>
            <a:ext cx="8496944" cy="266833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F25821"/>
              </a:buClr>
            </a:pPr>
            <a:endParaRPr lang="en-GB" dirty="0"/>
          </a:p>
        </p:txBody>
      </p:sp>
      <p:sp>
        <p:nvSpPr>
          <p:cNvPr id="9" name="Content Placeholder 2"/>
          <p:cNvSpPr txBox="1">
            <a:spLocks/>
          </p:cNvSpPr>
          <p:nvPr/>
        </p:nvSpPr>
        <p:spPr>
          <a:xfrm>
            <a:off x="467544" y="1552751"/>
            <a:ext cx="8141543" cy="324440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2000" b="1" dirty="0">
                <a:solidFill>
                  <a:srgbClr val="339966"/>
                </a:solidFill>
              </a:rPr>
              <a:t>Target 5.1 </a:t>
            </a:r>
            <a:r>
              <a:rPr lang="en-GB" sz="2000" dirty="0"/>
              <a:t>end all forms of discrimination against women and girls everywhere</a:t>
            </a:r>
          </a:p>
          <a:p>
            <a:pPr marL="0" indent="0">
              <a:buNone/>
            </a:pPr>
            <a:r>
              <a:rPr lang="en-GB" sz="2000" dirty="0"/>
              <a:t> </a:t>
            </a:r>
            <a:r>
              <a:rPr lang="en-GB" sz="2000" b="1" dirty="0">
                <a:solidFill>
                  <a:srgbClr val="339966"/>
                </a:solidFill>
              </a:rPr>
              <a:t>Target 5.2 </a:t>
            </a:r>
            <a:r>
              <a:rPr lang="en-US" sz="2000" dirty="0"/>
              <a:t>eliminate all forms of violence against all women and girls in public and private spheres, including trafficking and sexual and other types of exploitation</a:t>
            </a:r>
          </a:p>
          <a:p>
            <a:pPr marL="0" indent="0">
              <a:buNone/>
            </a:pPr>
            <a:r>
              <a:rPr lang="en-GB" sz="2000" b="1" dirty="0">
                <a:solidFill>
                  <a:srgbClr val="339966"/>
                </a:solidFill>
              </a:rPr>
              <a:t>Target 10.3 </a:t>
            </a:r>
            <a:r>
              <a:rPr lang="en-GB" sz="2000" dirty="0"/>
              <a:t>Ensure equal opportunity and reduce inequalities of outcome, including through eliminating discriminatory laws, policies and practices and promoting appropriate legislation, policies and actions in this regard </a:t>
            </a:r>
          </a:p>
          <a:p>
            <a:pPr marL="0" indent="0">
              <a:buNone/>
            </a:pPr>
            <a:r>
              <a:rPr lang="en-GB" sz="2000" dirty="0"/>
              <a:t> </a:t>
            </a:r>
            <a:r>
              <a:rPr lang="en-GB" sz="2000" b="1" dirty="0">
                <a:solidFill>
                  <a:srgbClr val="339966"/>
                </a:solidFill>
              </a:rPr>
              <a:t>Target 16.1 </a:t>
            </a:r>
            <a:r>
              <a:rPr lang="en-GB" sz="2000" dirty="0"/>
              <a:t>Significantly reduce all forms of violence and related death rates everywhere</a:t>
            </a:r>
            <a:endParaRPr lang="en-GB" sz="2000" b="1"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638746" y="5211532"/>
            <a:ext cx="1455148" cy="1455148"/>
          </a:xfrm>
          <a:prstGeom prst="rect">
            <a:avLst/>
          </a:prstGeom>
        </p:spPr>
      </p:pic>
      <p:pic>
        <p:nvPicPr>
          <p:cNvPr id="12" name="Picture 11"/>
          <p:cNvPicPr>
            <a:picLocks noChangeAspect="1" noChangeArrowheads="1"/>
          </p:cNvPicPr>
          <p:nvPr/>
        </p:nvPicPr>
        <p:blipFill>
          <a:blip r:embed="rId4" cstate="print">
            <a:extLst>
              <a:ext uri="{28A0092B-C50C-407E-A947-70E740481C1C}">
                <a14:useLocalDpi xmlns:a14="http://schemas.microsoft.com/office/drawing/2010/main" xmlns="" val="0"/>
              </a:ext>
            </a:extLst>
          </a:blip>
          <a:stretch>
            <a:fillRect/>
          </a:stretch>
        </p:blipFill>
        <p:spPr bwMode="auto">
          <a:xfrm>
            <a:off x="515759" y="5085184"/>
            <a:ext cx="1466857" cy="1466857"/>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p:cNvPicPr>
            <a:picLocks noChangeAspect="1"/>
          </p:cNvPicPr>
          <p:nvPr/>
        </p:nvPicPr>
        <p:blipFill>
          <a:blip r:embed="rId5" cstate="print"/>
          <a:stretch>
            <a:fillRect/>
          </a:stretch>
        </p:blipFill>
        <p:spPr>
          <a:xfrm>
            <a:off x="6939298" y="5219377"/>
            <a:ext cx="1453765" cy="1447303"/>
          </a:xfrm>
          <a:prstGeom prst="rect">
            <a:avLst/>
          </a:prstGeom>
        </p:spPr>
      </p:pic>
    </p:spTree>
    <p:extLst>
      <p:ext uri="{BB962C8B-B14F-4D97-AF65-F5344CB8AC3E}">
        <p14:creationId xmlns:p14="http://schemas.microsoft.com/office/powerpoint/2010/main" xmlns="" val="364075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51520" y="116632"/>
            <a:ext cx="8229600" cy="1143000"/>
          </a:xfrm>
        </p:spPr>
        <p:txBody>
          <a:bodyPr>
            <a:noAutofit/>
          </a:bodyPr>
          <a:lstStyle/>
          <a:p>
            <a:pPr algn="l"/>
            <a:r>
              <a:rPr lang="en-US" sz="3600" b="1" dirty="0">
                <a:solidFill>
                  <a:srgbClr val="F25821"/>
                </a:solidFill>
                <a:latin typeface="Verdana" panose="020B0604030504040204" pitchFamily="34" charset="0"/>
                <a:ea typeface="Verdana" panose="020B0604030504040204" pitchFamily="34" charset="0"/>
                <a:cs typeface="Verdana" panose="020B0604030504040204" pitchFamily="34" charset="0"/>
              </a:rPr>
              <a:t>Voice and accountability</a:t>
            </a:r>
            <a:endParaRPr lang="en-US" sz="3200" b="1" dirty="0">
              <a:solidFill>
                <a:srgbClr val="F25821"/>
              </a:solidFill>
            </a:endParaRPr>
          </a:p>
        </p:txBody>
      </p:sp>
      <p:sp>
        <p:nvSpPr>
          <p:cNvPr id="7" name="Content Placeholder 2"/>
          <p:cNvSpPr txBox="1">
            <a:spLocks/>
          </p:cNvSpPr>
          <p:nvPr/>
        </p:nvSpPr>
        <p:spPr>
          <a:xfrm>
            <a:off x="251520" y="1552751"/>
            <a:ext cx="8496944" cy="266833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F25821"/>
              </a:buClr>
            </a:pPr>
            <a:endParaRPr lang="en-GB" dirty="0"/>
          </a:p>
        </p:txBody>
      </p:sp>
      <p:pic>
        <p:nvPicPr>
          <p:cNvPr id="2" name="Pictur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638746" y="5073298"/>
            <a:ext cx="1455148" cy="1455148"/>
          </a:xfrm>
          <a:prstGeom prst="rect">
            <a:avLst/>
          </a:prstGeom>
        </p:spPr>
      </p:pic>
      <p:sp>
        <p:nvSpPr>
          <p:cNvPr id="9" name="Content Placeholder 2"/>
          <p:cNvSpPr txBox="1">
            <a:spLocks/>
          </p:cNvSpPr>
          <p:nvPr/>
        </p:nvSpPr>
        <p:spPr>
          <a:xfrm>
            <a:off x="474866" y="1664804"/>
            <a:ext cx="8141543" cy="3528392"/>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b="1" dirty="0">
                <a:solidFill>
                  <a:srgbClr val="339966"/>
                </a:solidFill>
              </a:rPr>
              <a:t>Target 5.5 </a:t>
            </a:r>
            <a:r>
              <a:rPr lang="en-GB" dirty="0"/>
              <a:t>ensure women’s full and effective participation and equal opportunities for leadership at all levels of decision-making in political, economic, and public life </a:t>
            </a:r>
          </a:p>
          <a:p>
            <a:pPr marL="0" indent="0">
              <a:buNone/>
            </a:pPr>
            <a:r>
              <a:rPr lang="en-GB" dirty="0"/>
              <a:t> </a:t>
            </a:r>
          </a:p>
          <a:p>
            <a:pPr marL="0" indent="0">
              <a:buNone/>
            </a:pPr>
            <a:r>
              <a:rPr lang="en-GB" b="1" dirty="0">
                <a:solidFill>
                  <a:srgbClr val="339966"/>
                </a:solidFill>
              </a:rPr>
              <a:t>Target 10.2 </a:t>
            </a:r>
            <a:r>
              <a:rPr lang="en-GB" dirty="0"/>
              <a:t>By 2030 empower and promote the social, economic and political inclusion of all irrespective of age, sex, disability, race, ethnicity, origin, religion or economic or other status  </a:t>
            </a:r>
          </a:p>
          <a:p>
            <a:pPr marL="0" indent="0">
              <a:buNone/>
            </a:pPr>
            <a:endParaRPr lang="en-GB" dirty="0"/>
          </a:p>
          <a:p>
            <a:pPr marL="0" indent="0">
              <a:buNone/>
            </a:pPr>
            <a:r>
              <a:rPr lang="en-GB" b="1" dirty="0">
                <a:solidFill>
                  <a:srgbClr val="339966"/>
                </a:solidFill>
              </a:rPr>
              <a:t>Target 16.7 </a:t>
            </a:r>
            <a:r>
              <a:rPr lang="en-GB" dirty="0"/>
              <a:t>Ensure responsive, inclusive, participatory and representative decision-making at all levels</a:t>
            </a:r>
            <a:endParaRPr lang="en-GB" b="1" dirty="0"/>
          </a:p>
          <a:p>
            <a:pPr>
              <a:buClr>
                <a:srgbClr val="F25821"/>
              </a:buClr>
            </a:pPr>
            <a:endParaRPr lang="en-GB" dirty="0"/>
          </a:p>
        </p:txBody>
      </p:sp>
      <p:pic>
        <p:nvPicPr>
          <p:cNvPr id="11"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tretch>
            <a:fillRect/>
          </a:stretch>
        </p:blipFill>
        <p:spPr bwMode="auto">
          <a:xfrm>
            <a:off x="515759" y="4946950"/>
            <a:ext cx="1466857" cy="1466857"/>
          </a:xfrm>
          <a:prstGeom prst="rect">
            <a:avLst/>
          </a:prstGeom>
          <a:noFill/>
          <a:extLst>
            <a:ext uri="{909E8E84-426E-40DD-AFC4-6F175D3DCCD1}">
              <a14:hiddenFill xmlns:a14="http://schemas.microsoft.com/office/drawing/2010/main" xmlns="">
                <a:solidFill>
                  <a:srgbClr val="FFFFFF"/>
                </a:solidFill>
              </a14:hiddenFill>
            </a:ext>
          </a:extLst>
        </p:spPr>
      </p:pic>
      <p:pic>
        <p:nvPicPr>
          <p:cNvPr id="3" name="Picture 2"/>
          <p:cNvPicPr>
            <a:picLocks noChangeAspect="1"/>
          </p:cNvPicPr>
          <p:nvPr/>
        </p:nvPicPr>
        <p:blipFill>
          <a:blip r:embed="rId5" cstate="print"/>
          <a:stretch>
            <a:fillRect/>
          </a:stretch>
        </p:blipFill>
        <p:spPr>
          <a:xfrm>
            <a:off x="6939298" y="5081143"/>
            <a:ext cx="1453765" cy="1447303"/>
          </a:xfrm>
          <a:prstGeom prst="rect">
            <a:avLst/>
          </a:prstGeom>
        </p:spPr>
      </p:pic>
    </p:spTree>
    <p:extLst>
      <p:ext uri="{BB962C8B-B14F-4D97-AF65-F5344CB8AC3E}">
        <p14:creationId xmlns:p14="http://schemas.microsoft.com/office/powerpoint/2010/main" xmlns="" val="2069294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p:spPr>
        <p:txBody>
          <a:bodyPr vert="horz" lIns="91440" tIns="45720" rIns="91440" bIns="45720" rtlCol="0" anchor="ctr">
            <a:normAutofit/>
          </a:bodyPr>
          <a:lstStyle/>
          <a:p>
            <a:pPr algn="l"/>
            <a:r>
              <a:rPr lang="en-GB" sz="2600" b="1" dirty="0">
                <a:solidFill>
                  <a:srgbClr val="F25821"/>
                </a:solidFill>
                <a:latin typeface="Verdana" panose="020B0604030504040204" pitchFamily="34" charset="0"/>
                <a:ea typeface="Verdana" panose="020B0604030504040204" pitchFamily="34" charset="0"/>
                <a:cs typeface="Verdana" panose="020B0604030504040204" pitchFamily="34" charset="0"/>
              </a:rPr>
              <a:t>Broader significance</a:t>
            </a:r>
          </a:p>
        </p:txBody>
      </p:sp>
      <p:sp>
        <p:nvSpPr>
          <p:cNvPr id="3" name="Content Placeholder 2"/>
          <p:cNvSpPr>
            <a:spLocks noGrp="1"/>
          </p:cNvSpPr>
          <p:nvPr>
            <p:ph idx="1"/>
          </p:nvPr>
        </p:nvSpPr>
        <p:spPr>
          <a:xfrm>
            <a:off x="628650" y="1340768"/>
            <a:ext cx="7886700" cy="4351338"/>
          </a:xfrm>
        </p:spPr>
        <p:txBody>
          <a:bodyPr>
            <a:normAutofit/>
          </a:bodyPr>
          <a:lstStyle/>
          <a:p>
            <a:r>
              <a:rPr lang="en-GB" dirty="0"/>
              <a:t>Commitment to leave no one behind </a:t>
            </a:r>
          </a:p>
          <a:p>
            <a:r>
              <a:rPr lang="en-GB" dirty="0"/>
              <a:t>Creating new spaces and structures </a:t>
            </a:r>
          </a:p>
          <a:p>
            <a:r>
              <a:rPr lang="en-GB" dirty="0"/>
              <a:t>Changing our operating environment and “disrupting” the systems we are used to operating in</a:t>
            </a:r>
          </a:p>
          <a:p>
            <a:r>
              <a:rPr lang="en-GB" dirty="0"/>
              <a:t>Helping to take ageing and older people into the mainstream</a:t>
            </a:r>
          </a:p>
        </p:txBody>
      </p:sp>
      <p:pic>
        <p:nvPicPr>
          <p:cNvPr id="6" name="Picture 5" descr="C:\Users\dama.sathianathan\Downloads\kyr.png">
            <a:extLst>
              <a:ext uri="{FF2B5EF4-FFF2-40B4-BE49-F238E27FC236}">
                <a16:creationId xmlns:a16="http://schemas.microsoft.com/office/drawing/2014/main" xmlns="" id="{2E4B9D73-409F-4D14-B6F7-A53EBDB21699}"/>
              </a:ext>
            </a:extLst>
          </p:cNvPr>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3717032"/>
            <a:ext cx="9144001" cy="3696890"/>
          </a:xfrm>
          <a:prstGeom prst="rect">
            <a:avLst/>
          </a:prstGeom>
          <a:noFill/>
          <a:extLst>
            <a:ext uri="{909E8E84-426E-40dd-AFC4-6F175D3DCCD1}">
              <a14:hiddenFill xmlns:lc="http://schemas.openxmlformats.org/drawingml/2006/lockedCanvas" xmlns:a14="http://schemas.microsoft.com/office/drawing/2010/main" xmlns="">
                <a:solidFill>
                  <a:srgbClr val="FFFFFF"/>
                </a:solidFill>
              </a14:hiddenFill>
            </a:ext>
          </a:extLst>
        </p:spPr>
      </p:pic>
    </p:spTree>
    <p:extLst>
      <p:ext uri="{BB962C8B-B14F-4D97-AF65-F5344CB8AC3E}">
        <p14:creationId xmlns:p14="http://schemas.microsoft.com/office/powerpoint/2010/main" xmlns="" val="1612616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xmlns="" id="{AF34A070-E12E-4A90-B769-B2AE8AF8D4A6}"/>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1968" y="963643"/>
            <a:ext cx="3240362" cy="2910325"/>
          </a:xfrm>
          <a:prstGeom prst="rect">
            <a:avLst/>
          </a:prstGeom>
        </p:spPr>
      </p:pic>
      <p:pic>
        <p:nvPicPr>
          <p:cNvPr id="9219"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l="2039" r="6174" b="-111"/>
          <a:stretch>
            <a:fillRect/>
          </a:stretch>
        </p:blipFill>
        <p:spPr bwMode="auto">
          <a:xfrm rot="20455375">
            <a:off x="3366912" y="447119"/>
            <a:ext cx="4739767" cy="29318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pic>
        <p:nvPicPr>
          <p:cNvPr id="5" name="Picture 4"/>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rot="455056">
            <a:off x="621924" y="4509699"/>
            <a:ext cx="4203571" cy="1786943"/>
          </a:xfrm>
          <a:prstGeom prst="rect">
            <a:avLst/>
          </a:prstGeom>
        </p:spPr>
      </p:pic>
      <p:pic>
        <p:nvPicPr>
          <p:cNvPr id="10" name="Picture 9">
            <a:extLst>
              <a:ext uri="{FF2B5EF4-FFF2-40B4-BE49-F238E27FC236}">
                <a16:creationId xmlns:a16="http://schemas.microsoft.com/office/drawing/2014/main" xmlns="" id="{81952529-E869-4588-8BC6-698893F24FDE}"/>
              </a:ext>
            </a:extLst>
          </p:cNvPr>
          <p:cNvPicPr/>
          <p:nvPr/>
        </p:nvPicPr>
        <p:blipFill rotWithShape="1">
          <a:blip r:embed="rId6" cstate="print"/>
          <a:srcRect l="34234" t="18319" r="35520" b="5652"/>
          <a:stretch/>
        </p:blipFill>
        <p:spPr bwMode="auto">
          <a:xfrm rot="306562">
            <a:off x="5747962" y="2738978"/>
            <a:ext cx="2752857" cy="3892318"/>
          </a:xfrm>
          <a:prstGeom prst="rect">
            <a:avLst/>
          </a:prstGeom>
          <a:ln>
            <a:noFill/>
          </a:ln>
          <a:extLst>
            <a:ext uri="{53640926-AAD7-44D8-BBD7-CCE9431645EC}">
              <a14:shadowObscured xmlns:a14="http://schemas.microsoft.com/office/drawing/2010/main" xmlns=""/>
            </a:ext>
          </a:extLst>
        </p:spPr>
      </p:pic>
      <p:sp>
        <p:nvSpPr>
          <p:cNvPr id="4" name="Title 3">
            <a:extLst>
              <a:ext uri="{FF2B5EF4-FFF2-40B4-BE49-F238E27FC236}">
                <a16:creationId xmlns:a16="http://schemas.microsoft.com/office/drawing/2014/main" xmlns="" id="{6D544EC4-5386-4E63-8E8E-669378DBC7A4}"/>
              </a:ext>
            </a:extLst>
          </p:cNvPr>
          <p:cNvSpPr>
            <a:spLocks noGrp="1"/>
          </p:cNvSpPr>
          <p:nvPr>
            <p:ph type="title"/>
          </p:nvPr>
        </p:nvSpPr>
        <p:spPr/>
        <p:txBody>
          <a:bodyPr/>
          <a:lstStyle/>
          <a:p>
            <a:endParaRPr lang="en-GB" dirty="0"/>
          </a:p>
        </p:txBody>
      </p:sp>
    </p:spTree>
    <p:extLst>
      <p:ext uri="{BB962C8B-B14F-4D97-AF65-F5344CB8AC3E}">
        <p14:creationId xmlns:p14="http://schemas.microsoft.com/office/powerpoint/2010/main" xmlns="" val="349223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624" y="234354"/>
            <a:ext cx="8229600" cy="1143000"/>
          </a:xfrm>
        </p:spPr>
        <p:txBody>
          <a:bodyPr vert="horz" lIns="91440" tIns="45720" rIns="91440" bIns="45720" rtlCol="0" anchor="ctr">
            <a:normAutofit/>
          </a:bodyPr>
          <a:lstStyle/>
          <a:p>
            <a:pPr algn="l"/>
            <a:r>
              <a:rPr lang="en-GB" sz="2600" b="1" dirty="0">
                <a:solidFill>
                  <a:srgbClr val="F25821"/>
                </a:solidFill>
                <a:latin typeface="Verdana" panose="020B0604030504040204" pitchFamily="34" charset="0"/>
                <a:ea typeface="Verdana" panose="020B0604030504040204" pitchFamily="34" charset="0"/>
                <a:cs typeface="Verdana" panose="020B0604030504040204" pitchFamily="34" charset="0"/>
              </a:rPr>
              <a:t>Ongoing challenges</a:t>
            </a:r>
          </a:p>
        </p:txBody>
      </p:sp>
      <p:sp>
        <p:nvSpPr>
          <p:cNvPr id="3" name="Content Placeholder 2"/>
          <p:cNvSpPr>
            <a:spLocks noGrp="1"/>
          </p:cNvSpPr>
          <p:nvPr>
            <p:ph idx="1"/>
          </p:nvPr>
        </p:nvSpPr>
        <p:spPr>
          <a:xfrm>
            <a:off x="505618" y="1253331"/>
            <a:ext cx="3778350" cy="4351338"/>
          </a:xfrm>
        </p:spPr>
        <p:txBody>
          <a:bodyPr>
            <a:normAutofit fontScale="92500" lnSpcReduction="20000"/>
          </a:bodyPr>
          <a:lstStyle/>
          <a:p>
            <a:r>
              <a:rPr lang="en-GB" sz="2400" dirty="0"/>
              <a:t>Older people not seen as part of the picture </a:t>
            </a:r>
          </a:p>
          <a:p>
            <a:r>
              <a:rPr lang="en-GB" sz="2400" dirty="0"/>
              <a:t>Understanding and engagement with SDGs among older people and their organisations </a:t>
            </a:r>
          </a:p>
          <a:p>
            <a:r>
              <a:rPr lang="en-GB" sz="2400" dirty="0"/>
              <a:t>Lack of institutional space for ageing older people </a:t>
            </a:r>
          </a:p>
          <a:p>
            <a:r>
              <a:rPr lang="en-GB" sz="2400" dirty="0"/>
              <a:t>Low priority afforded to older people – lack of understanding, will, data </a:t>
            </a:r>
          </a:p>
          <a:p>
            <a:r>
              <a:rPr lang="en-GB" sz="2400" dirty="0"/>
              <a:t>Lack of governments championing this issue</a:t>
            </a:r>
          </a:p>
          <a:p>
            <a:r>
              <a:rPr lang="en-GB" sz="2400" dirty="0"/>
              <a:t>Continued lack of recognition in wider development</a:t>
            </a:r>
          </a:p>
          <a:p>
            <a:endParaRPr lang="en-GB" sz="2400" dirty="0"/>
          </a:p>
        </p:txBody>
      </p:sp>
      <p:pic>
        <p:nvPicPr>
          <p:cNvPr id="5" name="Picture 4">
            <a:extLst>
              <a:ext uri="{FF2B5EF4-FFF2-40B4-BE49-F238E27FC236}">
                <a16:creationId xmlns:a16="http://schemas.microsoft.com/office/drawing/2014/main" xmlns="" id="{55F14A5E-E3CB-458B-90CD-BC11FD6A4100}"/>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57953" t="9728" r="2490" b="2448"/>
          <a:stretch/>
        </p:blipFill>
        <p:spPr>
          <a:xfrm>
            <a:off x="5341632" y="-198784"/>
            <a:ext cx="4767734" cy="7056784"/>
          </a:xfrm>
          <a:prstGeom prst="rect">
            <a:avLst/>
          </a:prstGeom>
        </p:spPr>
      </p:pic>
    </p:spTree>
    <p:extLst>
      <p:ext uri="{BB962C8B-B14F-4D97-AF65-F5344CB8AC3E}">
        <p14:creationId xmlns:p14="http://schemas.microsoft.com/office/powerpoint/2010/main" xmlns="" val="1702551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51520" y="269776"/>
            <a:ext cx="8229600" cy="1143000"/>
          </a:xfrm>
        </p:spPr>
        <p:txBody>
          <a:bodyPr>
            <a:noAutofit/>
          </a:bodyPr>
          <a:lstStyle/>
          <a:p>
            <a:pPr algn="l"/>
            <a:r>
              <a:rPr lang="en-US" sz="3600" b="1" dirty="0">
                <a:solidFill>
                  <a:srgbClr val="ED1350"/>
                </a:solidFill>
                <a:latin typeface="+mn-lt"/>
                <a:ea typeface="Calisto MT" charset="0"/>
                <a:cs typeface="Calisto MT" charset="0"/>
              </a:rPr>
              <a:t>Making progress </a:t>
            </a:r>
          </a:p>
        </p:txBody>
      </p:sp>
      <p:sp>
        <p:nvSpPr>
          <p:cNvPr id="7" name="Content Placeholder 2"/>
          <p:cNvSpPr txBox="1">
            <a:spLocks/>
          </p:cNvSpPr>
          <p:nvPr/>
        </p:nvSpPr>
        <p:spPr>
          <a:xfrm>
            <a:off x="219552" y="1340768"/>
            <a:ext cx="8261568"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F25821"/>
              </a:buClr>
            </a:pPr>
            <a:r>
              <a:rPr lang="en-GB" dirty="0"/>
              <a:t>Proactively with the planning, implementation and monitoring process </a:t>
            </a:r>
          </a:p>
          <a:p>
            <a:pPr>
              <a:buClr>
                <a:srgbClr val="F25821"/>
              </a:buClr>
            </a:pPr>
            <a:r>
              <a:rPr lang="en-GB" dirty="0"/>
              <a:t>Through voluntary national reviews </a:t>
            </a:r>
          </a:p>
          <a:p>
            <a:pPr>
              <a:buClr>
                <a:srgbClr val="F25821"/>
              </a:buClr>
            </a:pPr>
            <a:r>
              <a:rPr lang="en-GB" dirty="0"/>
              <a:t>In regional fora</a:t>
            </a:r>
            <a:endParaRPr lang="en-US" dirty="0"/>
          </a:p>
          <a:p>
            <a:endParaRPr lang="en-US" dirty="0"/>
          </a:p>
          <a:p>
            <a:endParaRPr lang="en-US" dirty="0"/>
          </a:p>
          <a:p>
            <a:endParaRPr lang="en-US" dirty="0"/>
          </a:p>
          <a:p>
            <a:endParaRPr lang="en-US" dirty="0"/>
          </a:p>
          <a:p>
            <a:endParaRPr lang="en-US" dirty="0"/>
          </a:p>
        </p:txBody>
      </p:sp>
      <p:pic>
        <p:nvPicPr>
          <p:cNvPr id="10" name="Picture 9">
            <a:extLst>
              <a:ext uri="{FF2B5EF4-FFF2-40B4-BE49-F238E27FC236}">
                <a16:creationId xmlns:a16="http://schemas.microsoft.com/office/drawing/2014/main" xmlns="" id="{966B58C2-0CBA-4A7A-AB69-E7D53A05C206}"/>
              </a:ext>
            </a:extLst>
          </p:cNvPr>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45074"/>
          <a:stretch/>
        </p:blipFill>
        <p:spPr bwMode="auto">
          <a:xfrm>
            <a:off x="-54260" y="3821496"/>
            <a:ext cx="9252520" cy="3391471"/>
          </a:xfrm>
          <a:prstGeom prst="rect">
            <a:avLst/>
          </a:prstGeom>
          <a:noFill/>
          <a:extLst>
            <a:ext uri="{909E8E84-426E-40dd-AFC4-6F175D3DCCD1}">
              <a14:hiddenFill xmlns:lc="http://schemas.openxmlformats.org/drawingml/2006/lockedCanvas" xmlns:a14="http://schemas.microsoft.com/office/drawing/2010/main" xmlns="">
                <a:solidFill>
                  <a:srgbClr val="FFFFFF"/>
                </a:solidFill>
              </a14:hiddenFill>
            </a:ext>
          </a:extLst>
        </p:spPr>
      </p:pic>
    </p:spTree>
    <p:extLst>
      <p:ext uri="{BB962C8B-B14F-4D97-AF65-F5344CB8AC3E}">
        <p14:creationId xmlns:p14="http://schemas.microsoft.com/office/powerpoint/2010/main" xmlns="" val="1791298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4">
            <a:extLst>
              <a:ext uri="{FF2B5EF4-FFF2-40B4-BE49-F238E27FC236}">
                <a16:creationId xmlns:a16="http://schemas.microsoft.com/office/drawing/2014/main" xmlns="" id="{DF70A2BF-56DC-4E7F-A905-EB3C84908620}"/>
              </a:ext>
            </a:extLst>
          </p:cNvPr>
          <p:cNvPicPr>
            <a:picLocks noGrp="1" noChangeAspect="1"/>
          </p:cNvPicPr>
          <p:nvPr>
            <p:ph idx="1"/>
          </p:nvPr>
        </p:nvPicPr>
        <p:blipFill rotWithShape="1">
          <a:blip r:embed="rId3" cstate="print">
            <a:extLst>
              <a:ext uri="{28A0092B-C50C-407E-A947-70E740481C1C}">
                <a14:useLocalDpi xmlns:a14="http://schemas.microsoft.com/office/drawing/2010/main" xmlns="" val="0"/>
              </a:ext>
            </a:extLst>
          </a:blip>
          <a:srcRect b="23359"/>
          <a:stretch/>
        </p:blipFill>
        <p:spPr>
          <a:xfrm>
            <a:off x="-51978" y="2996952"/>
            <a:ext cx="9247955" cy="4725144"/>
          </a:xfrm>
        </p:spPr>
      </p:pic>
      <p:sp>
        <p:nvSpPr>
          <p:cNvPr id="4" name="Title 3">
            <a:extLst>
              <a:ext uri="{FF2B5EF4-FFF2-40B4-BE49-F238E27FC236}">
                <a16:creationId xmlns:a16="http://schemas.microsoft.com/office/drawing/2014/main" xmlns="" id="{F9C696C6-D4E5-46B0-9727-36F442CA9A9D}"/>
              </a:ext>
            </a:extLst>
          </p:cNvPr>
          <p:cNvSpPr>
            <a:spLocks noGrp="1"/>
          </p:cNvSpPr>
          <p:nvPr>
            <p:ph type="title"/>
          </p:nvPr>
        </p:nvSpPr>
        <p:spPr>
          <a:xfrm>
            <a:off x="251520" y="1196752"/>
            <a:ext cx="8229600" cy="576064"/>
          </a:xfrm>
        </p:spPr>
        <p:txBody>
          <a:bodyPr>
            <a:noAutofit/>
          </a:bodyPr>
          <a:lstStyle/>
          <a:p>
            <a:pPr algn="ctr"/>
            <a:r>
              <a:rPr lang="en-GB" sz="3200" b="1" dirty="0">
                <a:solidFill>
                  <a:srgbClr val="F25821"/>
                </a:solidFill>
                <a:latin typeface="+mn-lt"/>
              </a:rPr>
              <a:t>Thank you</a:t>
            </a:r>
            <a:br>
              <a:rPr lang="en-GB" sz="3200" b="1" dirty="0">
                <a:solidFill>
                  <a:srgbClr val="F25821"/>
                </a:solidFill>
                <a:latin typeface="+mn-lt"/>
              </a:rPr>
            </a:br>
            <a:r>
              <a:rPr lang="en-GB" sz="3200" b="1" dirty="0">
                <a:solidFill>
                  <a:srgbClr val="F25821"/>
                </a:solidFill>
                <a:latin typeface="+mn-lt"/>
              </a:rPr>
              <a:t/>
            </a:r>
            <a:br>
              <a:rPr lang="en-GB" sz="3200" b="1" dirty="0">
                <a:solidFill>
                  <a:srgbClr val="F25821"/>
                </a:solidFill>
                <a:latin typeface="+mn-lt"/>
              </a:rPr>
            </a:br>
            <a:r>
              <a:rPr lang="en-GB" sz="3200" b="1" dirty="0">
                <a:solidFill>
                  <a:srgbClr val="F25821"/>
                </a:solidFill>
                <a:latin typeface="+mn-lt"/>
              </a:rPr>
              <a:t>Verity.mcgivern@helpage.org</a:t>
            </a:r>
            <a:br>
              <a:rPr lang="en-GB" sz="3200" b="1" dirty="0">
                <a:solidFill>
                  <a:srgbClr val="F25821"/>
                </a:solidFill>
                <a:latin typeface="+mn-lt"/>
              </a:rPr>
            </a:br>
            <a:endParaRPr lang="en-GB" sz="3200" b="1" dirty="0">
              <a:solidFill>
                <a:srgbClr val="F25821"/>
              </a:solidFill>
              <a:latin typeface="+mn-lt"/>
            </a:endParaRPr>
          </a:p>
        </p:txBody>
      </p:sp>
    </p:spTree>
    <p:extLst>
      <p:ext uri="{BB962C8B-B14F-4D97-AF65-F5344CB8AC3E}">
        <p14:creationId xmlns:p14="http://schemas.microsoft.com/office/powerpoint/2010/main" xmlns="" val="2756726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4231</TotalTime>
  <Words>2405</Words>
  <Application>Microsoft Office PowerPoint</Application>
  <PresentationFormat>On-screen Show (4:3)</PresentationFormat>
  <Paragraphs>201</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Sustainable Development  Goals</vt:lpstr>
      <vt:lpstr>Why is it critical older people are part of SDG implementation?</vt:lpstr>
      <vt:lpstr> The global process </vt:lpstr>
      <vt:lpstr>Older people in the framework </vt:lpstr>
      <vt:lpstr>Older people in the framework </vt:lpstr>
      <vt:lpstr>Income</vt:lpstr>
      <vt:lpstr>Health and care</vt:lpstr>
      <vt:lpstr>Discrimination, violence and abuse </vt:lpstr>
      <vt:lpstr>Voice and accountability</vt:lpstr>
      <vt:lpstr>Broader significance</vt:lpstr>
      <vt:lpstr>Slide 12</vt:lpstr>
      <vt:lpstr>Ongoing challenges</vt:lpstr>
      <vt:lpstr>Making progress </vt:lpstr>
      <vt:lpstr>Thank you  Verity.mcgivern@helpage.org </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Dama Sathianathan</dc:creator>
  <cp:lastModifiedBy>Natasa</cp:lastModifiedBy>
  <cp:revision>136</cp:revision>
  <dcterms:created xsi:type="dcterms:W3CDTF">2016-02-02T17:32:37Z</dcterms:created>
  <dcterms:modified xsi:type="dcterms:W3CDTF">2018-12-11T12:53:20Z</dcterms:modified>
</cp:coreProperties>
</file>