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458" r:id="rId2"/>
    <p:sldId id="551" r:id="rId3"/>
    <p:sldId id="572" r:id="rId4"/>
    <p:sldId id="564" r:id="rId5"/>
    <p:sldId id="593" r:id="rId6"/>
    <p:sldId id="567" r:id="rId7"/>
    <p:sldId id="541" r:id="rId8"/>
    <p:sldId id="574" r:id="rId9"/>
    <p:sldId id="578" r:id="rId10"/>
    <p:sldId id="579" r:id="rId11"/>
    <p:sldId id="576" r:id="rId12"/>
    <p:sldId id="580" r:id="rId13"/>
    <p:sldId id="575" r:id="rId14"/>
    <p:sldId id="534" r:id="rId15"/>
    <p:sldId id="563" r:id="rId16"/>
    <p:sldId id="592" r:id="rId17"/>
    <p:sldId id="583" r:id="rId18"/>
    <p:sldId id="571" r:id="rId19"/>
    <p:sldId id="595" r:id="rId20"/>
    <p:sldId id="596" r:id="rId21"/>
    <p:sldId id="600" r:id="rId22"/>
    <p:sldId id="597" r:id="rId23"/>
    <p:sldId id="601" r:id="rId24"/>
    <p:sldId id="602" r:id="rId25"/>
    <p:sldId id="603" r:id="rId26"/>
    <p:sldId id="591" r:id="rId27"/>
    <p:sldId id="549" r:id="rId28"/>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0" clrIdx="0">
    <p:extLst>
      <p:ext uri="{19B8F6BF-5375-455C-9EA6-DF929625EA0E}">
        <p15:presenceInfo xmlns:p15="http://schemas.microsoft.com/office/powerpoint/2012/main" userId="AbuS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60A1"/>
    <a:srgbClr val="F39C12"/>
    <a:srgbClr val="F8C471"/>
    <a:srgbClr val="BA7609"/>
    <a:srgbClr val="071A33"/>
    <a:srgbClr val="051325"/>
    <a:srgbClr val="0B2D59"/>
    <a:srgbClr val="0E3466"/>
    <a:srgbClr val="0B2951"/>
    <a:srgbClr val="1449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79058" autoAdjust="0"/>
  </p:normalViewPr>
  <p:slideViewPr>
    <p:cSldViewPr snapToGrid="0">
      <p:cViewPr varScale="1">
        <p:scale>
          <a:sx n="54" d="100"/>
          <a:sy n="54" d="100"/>
        </p:scale>
        <p:origin x="1148" y="80"/>
      </p:cViewPr>
      <p:guideLst>
        <p:guide orient="horz" pos="2160"/>
        <p:guide pos="3840"/>
      </p:guideLst>
    </p:cSldViewPr>
  </p:slideViewPr>
  <p:outlineViewPr>
    <p:cViewPr>
      <p:scale>
        <a:sx n="33" d="100"/>
        <a:sy n="33" d="100"/>
      </p:scale>
      <p:origin x="0" y="-1112"/>
    </p:cViewPr>
  </p:outlineViewPr>
  <p:notesTextViewPr>
    <p:cViewPr>
      <p:scale>
        <a:sx n="3" d="2"/>
        <a:sy n="3" d="2"/>
      </p:scale>
      <p:origin x="0" y="0"/>
    </p:cViewPr>
  </p:notesTextViewPr>
  <p:sorterViewPr>
    <p:cViewPr>
      <p:scale>
        <a:sx n="60" d="100"/>
        <a:sy n="60" d="100"/>
      </p:scale>
      <p:origin x="0" y="-1864"/>
    </p:cViewPr>
  </p:sorterViewPr>
  <p:notesViewPr>
    <p:cSldViewPr snapToGrid="0">
      <p:cViewPr varScale="1">
        <p:scale>
          <a:sx n="52" d="100"/>
          <a:sy n="52" d="100"/>
        </p:scale>
        <p:origin x="268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DC24EA-8346-4C8B-943C-AD383301A03D}" type="datetimeFigureOut">
              <a:rPr lang="id-ID" smtClean="0"/>
              <a:t>12/12/2018</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CE71F5-2935-4BFA-B369-9FA3FAF55664}" type="slidenum">
              <a:rPr lang="id-ID" smtClean="0"/>
              <a:t>‹#›</a:t>
            </a:fld>
            <a:endParaRPr lang="id-ID"/>
          </a:p>
        </p:txBody>
      </p:sp>
    </p:spTree>
    <p:extLst>
      <p:ext uri="{BB962C8B-B14F-4D97-AF65-F5344CB8AC3E}">
        <p14:creationId xmlns:p14="http://schemas.microsoft.com/office/powerpoint/2010/main" val="2695029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8D06E5-932C-4F36-8614-8789767FBCD2}" type="datetimeFigureOut">
              <a:rPr lang="id-ID" smtClean="0"/>
              <a:t>12/12/2018</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38DD1-33AA-4996-977A-42B26A155BBE}" type="slidenum">
              <a:rPr lang="id-ID" smtClean="0"/>
              <a:t>‹#›</a:t>
            </a:fld>
            <a:endParaRPr lang="id-ID"/>
          </a:p>
        </p:txBody>
      </p:sp>
    </p:spTree>
    <p:extLst>
      <p:ext uri="{BB962C8B-B14F-4D97-AF65-F5344CB8AC3E}">
        <p14:creationId xmlns:p14="http://schemas.microsoft.com/office/powerpoint/2010/main" val="1305931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C38DD1-33AA-4996-977A-42B26A155BBE}" type="slidenum">
              <a:rPr lang="id-ID" smtClean="0"/>
              <a:t>1</a:t>
            </a:fld>
            <a:endParaRPr lang="id-ID"/>
          </a:p>
        </p:txBody>
      </p:sp>
    </p:spTree>
    <p:extLst>
      <p:ext uri="{BB962C8B-B14F-4D97-AF65-F5344CB8AC3E}">
        <p14:creationId xmlns:p14="http://schemas.microsoft.com/office/powerpoint/2010/main" val="3197739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2</a:t>
            </a:fld>
            <a:endParaRPr lang="id-ID"/>
          </a:p>
        </p:txBody>
      </p:sp>
    </p:spTree>
    <p:extLst>
      <p:ext uri="{BB962C8B-B14F-4D97-AF65-F5344CB8AC3E}">
        <p14:creationId xmlns:p14="http://schemas.microsoft.com/office/powerpoint/2010/main" val="2044952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3</a:t>
            </a:fld>
            <a:endParaRPr lang="id-ID"/>
          </a:p>
        </p:txBody>
      </p:sp>
    </p:spTree>
    <p:extLst>
      <p:ext uri="{BB962C8B-B14F-4D97-AF65-F5344CB8AC3E}">
        <p14:creationId xmlns:p14="http://schemas.microsoft.com/office/powerpoint/2010/main" val="1525373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C38DD1-33AA-4996-977A-42B26A155BBE}" type="slidenum">
              <a:rPr lang="id-ID" smtClean="0"/>
              <a:t>4</a:t>
            </a:fld>
            <a:endParaRPr lang="id-ID"/>
          </a:p>
        </p:txBody>
      </p:sp>
    </p:spTree>
    <p:extLst>
      <p:ext uri="{BB962C8B-B14F-4D97-AF65-F5344CB8AC3E}">
        <p14:creationId xmlns:p14="http://schemas.microsoft.com/office/powerpoint/2010/main" val="1207803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5</a:t>
            </a:fld>
            <a:endParaRPr lang="id-ID"/>
          </a:p>
        </p:txBody>
      </p:sp>
    </p:spTree>
    <p:extLst>
      <p:ext uri="{BB962C8B-B14F-4D97-AF65-F5344CB8AC3E}">
        <p14:creationId xmlns:p14="http://schemas.microsoft.com/office/powerpoint/2010/main" val="1304258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smtClean="0">
                <a:latin typeface="Calibri (Body)"/>
              </a:rPr>
              <a:t>#</a:t>
            </a:r>
            <a:r>
              <a:rPr lang="en-GB" b="0" dirty="0" err="1" smtClean="0">
                <a:latin typeface="Calibri (Body)"/>
              </a:rPr>
              <a:t>AgeingEqual</a:t>
            </a:r>
            <a:r>
              <a:rPr lang="en-GB" b="0" baseline="0" dirty="0" smtClean="0">
                <a:latin typeface="Calibri (Body)"/>
              </a:rPr>
              <a:t> campaign objectives</a:t>
            </a:r>
          </a:p>
          <a:p>
            <a:pPr marL="228600" indent="-228600" algn="l">
              <a:spcAft>
                <a:spcPts val="2400"/>
              </a:spcAft>
              <a:buFont typeface="+mj-lt"/>
              <a:buAutoNum type="arabicPeriod"/>
            </a:pPr>
            <a:r>
              <a:rPr lang="en-GB" sz="1200" b="0" dirty="0" smtClean="0">
                <a:latin typeface="Calibri (Body)"/>
              </a:rPr>
              <a:t>Raise awareness of the magnitude and gravity of ageism</a:t>
            </a:r>
          </a:p>
          <a:p>
            <a:pPr marL="228600" indent="-228600" algn="l">
              <a:spcAft>
                <a:spcPts val="2400"/>
              </a:spcAft>
              <a:buFont typeface="+mj-lt"/>
              <a:buAutoNum type="arabicPeriod"/>
            </a:pPr>
            <a:r>
              <a:rPr lang="en-GB" sz="1200" b="0" dirty="0" smtClean="0">
                <a:latin typeface="Calibri (Body)"/>
              </a:rPr>
              <a:t>Establish a long-lasting community of activists and a platform for action against ageism</a:t>
            </a:r>
          </a:p>
          <a:p>
            <a:pPr marL="228600" indent="-228600" algn="l">
              <a:spcAft>
                <a:spcPts val="2400"/>
              </a:spcAft>
              <a:buFont typeface="+mj-lt"/>
              <a:buAutoNum type="arabicPeriod"/>
            </a:pPr>
            <a:r>
              <a:rPr lang="en-GB" sz="1200" b="0" dirty="0" smtClean="0">
                <a:latin typeface="Calibri (Body)"/>
              </a:rPr>
              <a:t>Initiate new collaborations for an intersectional approach to ageing</a:t>
            </a:r>
          </a:p>
          <a:p>
            <a:pPr marL="228600" indent="-228600" algn="l">
              <a:spcAft>
                <a:spcPts val="2400"/>
              </a:spcAft>
              <a:buFont typeface="+mj-lt"/>
              <a:buAutoNum type="arabicPeriod"/>
            </a:pPr>
            <a:r>
              <a:rPr lang="en-US" sz="1200" b="0" dirty="0" smtClean="0">
                <a:latin typeface="Calibri (Body)"/>
              </a:rPr>
              <a:t>Infuse other policy dossiers with a human rights perspective</a:t>
            </a:r>
            <a:endParaRPr lang="en-GB" sz="1200" b="0" dirty="0" smtClean="0">
              <a:latin typeface="Calibri (Body)"/>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6</a:t>
            </a:fld>
            <a:endParaRPr lang="id-ID"/>
          </a:p>
        </p:txBody>
      </p:sp>
    </p:spTree>
    <p:extLst>
      <p:ext uri="{BB962C8B-B14F-4D97-AF65-F5344CB8AC3E}">
        <p14:creationId xmlns:p14="http://schemas.microsoft.com/office/powerpoint/2010/main" val="3232380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7</a:t>
            </a:fld>
            <a:endParaRPr lang="id-ID"/>
          </a:p>
        </p:txBody>
      </p:sp>
    </p:spTree>
    <p:extLst>
      <p:ext uri="{BB962C8B-B14F-4D97-AF65-F5344CB8AC3E}">
        <p14:creationId xmlns:p14="http://schemas.microsoft.com/office/powerpoint/2010/main" val="819660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8</a:t>
            </a:fld>
            <a:endParaRPr lang="id-ID"/>
          </a:p>
        </p:txBody>
      </p:sp>
    </p:spTree>
    <p:extLst>
      <p:ext uri="{BB962C8B-B14F-4D97-AF65-F5344CB8AC3E}">
        <p14:creationId xmlns:p14="http://schemas.microsoft.com/office/powerpoint/2010/main" val="4066403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9</a:t>
            </a:fld>
            <a:endParaRPr lang="id-ID"/>
          </a:p>
        </p:txBody>
      </p:sp>
    </p:spTree>
    <p:extLst>
      <p:ext uri="{BB962C8B-B14F-4D97-AF65-F5344CB8AC3E}">
        <p14:creationId xmlns:p14="http://schemas.microsoft.com/office/powerpoint/2010/main" val="3511127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10</a:t>
            </a:fld>
            <a:endParaRPr lang="id-ID"/>
          </a:p>
        </p:txBody>
      </p:sp>
    </p:spTree>
    <p:extLst>
      <p:ext uri="{BB962C8B-B14F-4D97-AF65-F5344CB8AC3E}">
        <p14:creationId xmlns:p14="http://schemas.microsoft.com/office/powerpoint/2010/main" val="693285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11</a:t>
            </a:fld>
            <a:endParaRPr lang="id-ID"/>
          </a:p>
        </p:txBody>
      </p:sp>
    </p:spTree>
    <p:extLst>
      <p:ext uri="{BB962C8B-B14F-4D97-AF65-F5344CB8AC3E}">
        <p14:creationId xmlns:p14="http://schemas.microsoft.com/office/powerpoint/2010/main" val="2553974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12</a:t>
            </a:fld>
            <a:endParaRPr lang="id-ID"/>
          </a:p>
        </p:txBody>
      </p:sp>
    </p:spTree>
    <p:extLst>
      <p:ext uri="{BB962C8B-B14F-4D97-AF65-F5344CB8AC3E}">
        <p14:creationId xmlns:p14="http://schemas.microsoft.com/office/powerpoint/2010/main" val="1688153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13</a:t>
            </a:fld>
            <a:endParaRPr lang="id-ID"/>
          </a:p>
        </p:txBody>
      </p:sp>
    </p:spTree>
    <p:extLst>
      <p:ext uri="{BB962C8B-B14F-4D97-AF65-F5344CB8AC3E}">
        <p14:creationId xmlns:p14="http://schemas.microsoft.com/office/powerpoint/2010/main" val="2461301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Aristotle – likes should be treated alike, </a:t>
            </a:r>
            <a:r>
              <a:rPr lang="en-US" sz="1200" dirty="0" err="1" smtClean="0"/>
              <a:t>unlikes</a:t>
            </a:r>
            <a:r>
              <a:rPr lang="en-US" sz="1200" dirty="0" smtClean="0"/>
              <a:t> should be treated differently in proportion to their unlikeness.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Are older</a:t>
            </a:r>
            <a:r>
              <a:rPr lang="en-US" sz="1200" baseline="0" dirty="0" smtClean="0"/>
              <a:t> people in a comparable situation with other adults when it comes to the right to work? Education? Is there a legitimate reason to exclude them from rights that are available to other adults?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Or perhaps because older people are nearing the end of their life, are less productive, </a:t>
            </a:r>
            <a:r>
              <a:rPr lang="en-US" sz="1200" baseline="0" dirty="0" err="1" smtClean="0"/>
              <a:t>etc</a:t>
            </a:r>
            <a:r>
              <a:rPr lang="en-US" sz="1200" baseline="0" dirty="0" smtClean="0"/>
              <a:t> it is ok to restrict some of their human rights? In other words are assumptions about one’s capacity to work or to learn legitimate reasons for differential treatment? Is it ok to exclude all older people from preventive health screening because of limited resources? Or should we instead be using other criteria like financial means to </a:t>
            </a:r>
            <a:r>
              <a:rPr lang="en-US" sz="1200" baseline="0" dirty="0" err="1" smtClean="0"/>
              <a:t>rationalise</a:t>
            </a:r>
            <a:r>
              <a:rPr lang="en-US" sz="1200" baseline="0" dirty="0" smtClean="0"/>
              <a:t> the use of public resources?</a:t>
            </a:r>
            <a:endParaRPr lang="en-US" sz="1200"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14</a:t>
            </a:fld>
            <a:endParaRPr lang="id-ID"/>
          </a:p>
        </p:txBody>
      </p:sp>
    </p:spTree>
    <p:extLst>
      <p:ext uri="{BB962C8B-B14F-4D97-AF65-F5344CB8AC3E}">
        <p14:creationId xmlns:p14="http://schemas.microsoft.com/office/powerpoint/2010/main" val="2045290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sz="1200" i="1" dirty="0" smtClean="0"/>
              <a:t>Absence of age discrimination laws</a:t>
            </a:r>
          </a:p>
          <a:p>
            <a:pPr marL="228600" indent="-228600">
              <a:buFont typeface="+mj-lt"/>
              <a:buAutoNum type="arabicPeriod"/>
            </a:pPr>
            <a:r>
              <a:rPr lang="en-US" sz="1200" i="1" dirty="0" smtClean="0"/>
              <a:t>Exceptions</a:t>
            </a:r>
            <a:endParaRPr lang="en-GB" sz="1200" i="1" dirty="0" smtClean="0"/>
          </a:p>
          <a:p>
            <a:pPr marL="228600" indent="-228600">
              <a:buFont typeface="+mj-lt"/>
              <a:buAutoNum type="arabicPeriod"/>
            </a:pPr>
            <a:r>
              <a:rPr lang="en-GB" sz="1200" i="1" dirty="0" smtClean="0"/>
              <a:t>Lack of scrutiny about age limits in law and unfair treatment in practice </a:t>
            </a:r>
            <a:r>
              <a:rPr lang="en-GB" sz="1200" i="1" dirty="0" smtClean="0">
                <a:sym typeface="Wingdings" pitchFamily="2" charset="2"/>
              </a:rPr>
              <a:t> ex. training</a:t>
            </a:r>
            <a:endParaRPr lang="en-GB" sz="1200" i="1" dirty="0" smtClean="0"/>
          </a:p>
          <a:p>
            <a:pPr marL="228600" indent="-228600">
              <a:buFont typeface="+mj-lt"/>
              <a:buAutoNum type="arabicPeriod"/>
            </a:pPr>
            <a:r>
              <a:rPr lang="en-US" sz="1200" i="1" dirty="0" smtClean="0"/>
              <a:t>Self ageism </a:t>
            </a:r>
            <a:r>
              <a:rPr lang="en-US" sz="1200" i="1" dirty="0" smtClean="0">
                <a:sym typeface="Wingdings" pitchFamily="2" charset="2"/>
              </a:rPr>
              <a:t> not claiming rights</a:t>
            </a:r>
          </a:p>
          <a:p>
            <a:pPr marL="228600" indent="-228600">
              <a:buFont typeface="+mj-lt"/>
              <a:buAutoNum type="arabicPeriod"/>
            </a:pPr>
            <a:r>
              <a:rPr lang="en-US" sz="1200" i="1" dirty="0" smtClean="0">
                <a:sym typeface="Wingdings" pitchFamily="2" charset="2"/>
              </a:rPr>
              <a:t>Lack of information and support</a:t>
            </a:r>
            <a:endParaRPr lang="en-GB" sz="1200" i="1" dirty="0" smtClean="0"/>
          </a:p>
          <a:p>
            <a:pPr marL="228600" indent="-228600">
              <a:buFont typeface="+mj-lt"/>
              <a:buAutoNum type="arabicPeriod"/>
            </a:pPr>
            <a:r>
              <a:rPr lang="en-US" sz="1200" i="1" dirty="0" smtClean="0"/>
              <a:t>Biased decisions by courts</a:t>
            </a:r>
            <a:endParaRPr lang="en-GB" sz="1200" i="1"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15</a:t>
            </a:fld>
            <a:endParaRPr lang="id-ID"/>
          </a:p>
        </p:txBody>
      </p:sp>
    </p:spTree>
    <p:extLst>
      <p:ext uri="{BB962C8B-B14F-4D97-AF65-F5344CB8AC3E}">
        <p14:creationId xmlns:p14="http://schemas.microsoft.com/office/powerpoint/2010/main" val="1207803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endParaRPr lang="en-GB" sz="1200" i="1"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16</a:t>
            </a:fld>
            <a:endParaRPr lang="id-ID"/>
          </a:p>
        </p:txBody>
      </p:sp>
    </p:spTree>
    <p:extLst>
      <p:ext uri="{BB962C8B-B14F-4D97-AF65-F5344CB8AC3E}">
        <p14:creationId xmlns:p14="http://schemas.microsoft.com/office/powerpoint/2010/main" val="1583068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17</a:t>
            </a:fld>
            <a:endParaRPr lang="id-ID"/>
          </a:p>
        </p:txBody>
      </p:sp>
    </p:spTree>
    <p:extLst>
      <p:ext uri="{BB962C8B-B14F-4D97-AF65-F5344CB8AC3E}">
        <p14:creationId xmlns:p14="http://schemas.microsoft.com/office/powerpoint/2010/main" val="2699035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dirty="0" smtClean="0"/>
              <a:t>The prohibition of discrimination in older age should not be subject to a wider range of exceptions than is permitted for any other ground.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5C38DD1-33AA-4996-977A-42B26A155BBE}" type="slidenum">
              <a:rPr lang="id-ID" smtClean="0"/>
              <a:t>18</a:t>
            </a:fld>
            <a:endParaRPr lang="id-ID"/>
          </a:p>
        </p:txBody>
      </p:sp>
    </p:spTree>
    <p:extLst>
      <p:ext uri="{BB962C8B-B14F-4D97-AF65-F5344CB8AC3E}">
        <p14:creationId xmlns:p14="http://schemas.microsoft.com/office/powerpoint/2010/main" val="641819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19</a:t>
            </a:fld>
            <a:endParaRPr lang="id-ID"/>
          </a:p>
        </p:txBody>
      </p:sp>
    </p:spTree>
    <p:extLst>
      <p:ext uri="{BB962C8B-B14F-4D97-AF65-F5344CB8AC3E}">
        <p14:creationId xmlns:p14="http://schemas.microsoft.com/office/powerpoint/2010/main" val="1584261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C38DD1-33AA-4996-977A-42B26A155BBE}" type="slidenum">
              <a:rPr lang="id-ID" smtClean="0"/>
              <a:t>20</a:t>
            </a:fld>
            <a:endParaRPr lang="id-ID"/>
          </a:p>
        </p:txBody>
      </p:sp>
    </p:spTree>
    <p:extLst>
      <p:ext uri="{BB962C8B-B14F-4D97-AF65-F5344CB8AC3E}">
        <p14:creationId xmlns:p14="http://schemas.microsoft.com/office/powerpoint/2010/main" val="8591646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C38DD1-33AA-4996-977A-42B26A155BBE}" type="slidenum">
              <a:rPr lang="id-ID" smtClean="0"/>
              <a:t>21</a:t>
            </a:fld>
            <a:endParaRPr lang="id-ID"/>
          </a:p>
        </p:txBody>
      </p:sp>
    </p:spTree>
    <p:extLst>
      <p:ext uri="{BB962C8B-B14F-4D97-AF65-F5344CB8AC3E}">
        <p14:creationId xmlns:p14="http://schemas.microsoft.com/office/powerpoint/2010/main" val="2928413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55C38DD1-33AA-4996-977A-42B26A155BBE}" type="slidenum">
              <a:rPr lang="id-ID" smtClean="0"/>
              <a:t>22</a:t>
            </a:fld>
            <a:endParaRPr lang="id-ID"/>
          </a:p>
        </p:txBody>
      </p:sp>
    </p:spTree>
    <p:extLst>
      <p:ext uri="{BB962C8B-B14F-4D97-AF65-F5344CB8AC3E}">
        <p14:creationId xmlns:p14="http://schemas.microsoft.com/office/powerpoint/2010/main" val="2443095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23</a:t>
            </a:fld>
            <a:endParaRPr lang="id-ID"/>
          </a:p>
        </p:txBody>
      </p:sp>
    </p:spTree>
    <p:extLst>
      <p:ext uri="{BB962C8B-B14F-4D97-AF65-F5344CB8AC3E}">
        <p14:creationId xmlns:p14="http://schemas.microsoft.com/office/powerpoint/2010/main" val="38448147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24</a:t>
            </a:fld>
            <a:endParaRPr lang="id-ID"/>
          </a:p>
        </p:txBody>
      </p:sp>
    </p:spTree>
    <p:extLst>
      <p:ext uri="{BB962C8B-B14F-4D97-AF65-F5344CB8AC3E}">
        <p14:creationId xmlns:p14="http://schemas.microsoft.com/office/powerpoint/2010/main" val="338851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C38DD1-33AA-4996-977A-42B26A155BBE}" type="slidenum">
              <a:rPr lang="id-ID" smtClean="0"/>
              <a:t>25</a:t>
            </a:fld>
            <a:endParaRPr lang="id-ID"/>
          </a:p>
        </p:txBody>
      </p:sp>
    </p:spTree>
    <p:extLst>
      <p:ext uri="{BB962C8B-B14F-4D97-AF65-F5344CB8AC3E}">
        <p14:creationId xmlns:p14="http://schemas.microsoft.com/office/powerpoint/2010/main" val="2327652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C38DD1-33AA-4996-977A-42B26A155BBE}" type="slidenum">
              <a:rPr lang="id-ID" smtClean="0"/>
              <a:t>26</a:t>
            </a:fld>
            <a:endParaRPr lang="id-ID"/>
          </a:p>
        </p:txBody>
      </p:sp>
    </p:spTree>
    <p:extLst>
      <p:ext uri="{BB962C8B-B14F-4D97-AF65-F5344CB8AC3E}">
        <p14:creationId xmlns:p14="http://schemas.microsoft.com/office/powerpoint/2010/main" val="2830604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C38DD1-33AA-4996-977A-42B26A155BBE}" type="slidenum">
              <a:rPr lang="id-ID" smtClean="0"/>
              <a:t>27</a:t>
            </a:fld>
            <a:endParaRPr lang="id-ID"/>
          </a:p>
        </p:txBody>
      </p:sp>
    </p:spTree>
    <p:extLst>
      <p:ext uri="{BB962C8B-B14F-4D97-AF65-F5344CB8AC3E}">
        <p14:creationId xmlns:p14="http://schemas.microsoft.com/office/powerpoint/2010/main" val="819660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948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grpSp>
        <p:nvGrpSpPr>
          <p:cNvPr id="6" name="Group 5"/>
          <p:cNvGrpSpPr/>
          <p:nvPr userDrawn="1"/>
        </p:nvGrpSpPr>
        <p:grpSpPr>
          <a:xfrm>
            <a:off x="347419" y="6409324"/>
            <a:ext cx="224082" cy="221156"/>
            <a:chOff x="4328868" y="5502988"/>
            <a:chExt cx="500307" cy="493774"/>
          </a:xfrm>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9"/>
          <p:cNvGrpSpPr/>
          <p:nvPr userDrawn="1"/>
        </p:nvGrpSpPr>
        <p:grpSpPr>
          <a:xfrm flipH="1">
            <a:off x="933709" y="6409324"/>
            <a:ext cx="224082" cy="221156"/>
            <a:chOff x="4328868" y="5502988"/>
            <a:chExt cx="500307" cy="493774"/>
          </a:xfrm>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4" name="Straight Connector 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7344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Tree>
    <p:extLst>
      <p:ext uri="{BB962C8B-B14F-4D97-AF65-F5344CB8AC3E}">
        <p14:creationId xmlns:p14="http://schemas.microsoft.com/office/powerpoint/2010/main" val="327796841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p:cNvSpPr/>
          <p:nvPr userDrawn="1"/>
        </p:nvSpPr>
        <p:spPr>
          <a:xfrm>
            <a:off x="0" y="-1"/>
            <a:ext cx="12192000" cy="4152123"/>
          </a:xfrm>
          <a:prstGeom prst="rect">
            <a:avLst/>
          </a:prstGeom>
          <a:pattFill prst="pct5">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6" name="Picture Placeholder 3"/>
          <p:cNvSpPr>
            <a:spLocks noGrp="1"/>
          </p:cNvSpPr>
          <p:nvPr>
            <p:ph type="pic" sz="quarter" idx="10"/>
          </p:nvPr>
        </p:nvSpPr>
        <p:spPr>
          <a:xfrm>
            <a:off x="5265737" y="921256"/>
            <a:ext cx="1660525" cy="1658937"/>
          </a:xfrm>
          <a:prstGeom prst="ellipse">
            <a:avLst/>
          </a:prstGeom>
        </p:spPr>
        <p:txBody>
          <a:bodyPr>
            <a:normAutofit/>
          </a:bodyPr>
          <a:lstStyle>
            <a:lvl1pPr>
              <a:defRPr sz="1600">
                <a:solidFill>
                  <a:schemeClr val="accent2"/>
                </a:solidFill>
              </a:defRPr>
            </a:lvl1pPr>
          </a:lstStyle>
          <a:p>
            <a:endParaRPr lang="id-ID" dirty="0"/>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232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8" name="Picture Placeholder 3"/>
          <p:cNvSpPr>
            <a:spLocks noGrp="1"/>
          </p:cNvSpPr>
          <p:nvPr>
            <p:ph type="pic" sz="quarter" idx="11"/>
          </p:nvPr>
        </p:nvSpPr>
        <p:spPr>
          <a:xfrm>
            <a:off x="8116673" y="1993246"/>
            <a:ext cx="4059266" cy="2635316"/>
          </a:xfrm>
        </p:spPr>
        <p:txBody>
          <a:bodyPr>
            <a:normAutofit/>
          </a:bodyPr>
          <a:lstStyle>
            <a:lvl1pPr>
              <a:defRPr sz="1600">
                <a:solidFill>
                  <a:schemeClr val="accent2"/>
                </a:solidFill>
              </a:defRPr>
            </a:lvl1pPr>
          </a:lstStyle>
          <a:p>
            <a:endParaRPr lang="id-ID"/>
          </a:p>
        </p:txBody>
      </p:sp>
      <p:sp>
        <p:nvSpPr>
          <p:cNvPr id="11" name="Picture Placeholder 3"/>
          <p:cNvSpPr>
            <a:spLocks noGrp="1"/>
          </p:cNvSpPr>
          <p:nvPr>
            <p:ph type="pic" sz="quarter" idx="12"/>
          </p:nvPr>
        </p:nvSpPr>
        <p:spPr>
          <a:xfrm>
            <a:off x="0" y="1993246"/>
            <a:ext cx="4058337" cy="2635316"/>
          </a:xfrm>
        </p:spPr>
        <p:txBody>
          <a:bodyPr>
            <a:normAutofit/>
          </a:bodyPr>
          <a:lstStyle>
            <a:lvl1pPr>
              <a:defRPr sz="1600">
                <a:solidFill>
                  <a:schemeClr val="accent2"/>
                </a:solidFill>
              </a:defRPr>
            </a:lvl1pPr>
          </a:lstStyle>
          <a:p>
            <a:endParaRPr lang="id-ID"/>
          </a:p>
        </p:txBody>
      </p:sp>
      <p:grpSp>
        <p:nvGrpSpPr>
          <p:cNvPr id="17" name="Group 16"/>
          <p:cNvGrpSpPr/>
          <p:nvPr userDrawn="1"/>
        </p:nvGrpSpPr>
        <p:grpSpPr>
          <a:xfrm>
            <a:off x="347419" y="6409324"/>
            <a:ext cx="224082" cy="221156"/>
            <a:chOff x="4328868" y="5502988"/>
            <a:chExt cx="500307" cy="493774"/>
          </a:xfrm>
        </p:grpSpPr>
        <p:sp>
          <p:nvSpPr>
            <p:cNvPr id="18" name="Freeform 1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0" name="Group 19"/>
          <p:cNvGrpSpPr/>
          <p:nvPr userDrawn="1"/>
        </p:nvGrpSpPr>
        <p:grpSpPr>
          <a:xfrm flipH="1">
            <a:off x="933709" y="6409324"/>
            <a:ext cx="224082" cy="221156"/>
            <a:chOff x="4328868" y="5502988"/>
            <a:chExt cx="500307" cy="493774"/>
          </a:xfrm>
        </p:grpSpPr>
        <p:sp>
          <p:nvSpPr>
            <p:cNvPr id="21" name="Freeform 2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3" name="Straight Connector 2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729492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2"/>
              </a:solidFill>
            </a:endParaRPr>
          </a:p>
        </p:txBody>
      </p:sp>
      <p:sp>
        <p:nvSpPr>
          <p:cNvPr id="7" name="TextBox 6"/>
          <p:cNvSpPr txBox="1"/>
          <p:nvPr userDrawn="1"/>
        </p:nvSpPr>
        <p:spPr>
          <a:xfrm>
            <a:off x="11560205" y="305131"/>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400" dirty="0">
              <a:solidFill>
                <a:schemeClr val="bg1"/>
              </a:solidFill>
            </a:endParaRPr>
          </a:p>
        </p:txBody>
      </p:sp>
      <p:sp>
        <p:nvSpPr>
          <p:cNvPr id="11" name="Picture Placeholder 3"/>
          <p:cNvSpPr>
            <a:spLocks noGrp="1"/>
          </p:cNvSpPr>
          <p:nvPr>
            <p:ph type="pic" sz="quarter" idx="12"/>
          </p:nvPr>
        </p:nvSpPr>
        <p:spPr>
          <a:xfrm>
            <a:off x="0" y="1993246"/>
            <a:ext cx="12192000" cy="2635316"/>
          </a:xfrm>
        </p:spPr>
        <p:txBody>
          <a:bodyPr>
            <a:normAutofit/>
          </a:bodyPr>
          <a:lstStyle>
            <a:lvl1pPr>
              <a:defRPr sz="1600">
                <a:solidFill>
                  <a:schemeClr val="accent2"/>
                </a:solidFill>
              </a:defRPr>
            </a:lvl1pPr>
          </a:lstStyle>
          <a:p>
            <a:endParaRPr lang="id-ID"/>
          </a:p>
        </p:txBody>
      </p:sp>
      <p:grpSp>
        <p:nvGrpSpPr>
          <p:cNvPr id="15" name="Group 14"/>
          <p:cNvGrpSpPr/>
          <p:nvPr userDrawn="1"/>
        </p:nvGrpSpPr>
        <p:grpSpPr>
          <a:xfrm>
            <a:off x="347419" y="6409324"/>
            <a:ext cx="224082" cy="221156"/>
            <a:chOff x="4328868" y="5502988"/>
            <a:chExt cx="500307" cy="493774"/>
          </a:xfrm>
        </p:grpSpPr>
        <p:sp>
          <p:nvSpPr>
            <p:cNvPr id="16" name="Freeform 1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8" name="Group 17"/>
          <p:cNvGrpSpPr/>
          <p:nvPr userDrawn="1"/>
        </p:nvGrpSpPr>
        <p:grpSpPr>
          <a:xfrm flipH="1">
            <a:off x="933709" y="6409324"/>
            <a:ext cx="224082" cy="221156"/>
            <a:chOff x="4328868" y="5502988"/>
            <a:chExt cx="500307" cy="493774"/>
          </a:xfrm>
        </p:grpSpPr>
        <p:sp>
          <p:nvSpPr>
            <p:cNvPr id="19" name="Freeform 1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1" name="Straight Connector 2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90867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2034000" cy="2286000"/>
          </a:xfrm>
        </p:spPr>
        <p:txBody>
          <a:bodyPr/>
          <a:lstStyle>
            <a:lvl1pPr>
              <a:defRPr sz="1800">
                <a:solidFill>
                  <a:schemeClr val="accent2"/>
                </a:solidFill>
              </a:defRPr>
            </a:lvl1pPr>
          </a:lstStyle>
          <a:p>
            <a:endParaRPr lang="id-ID"/>
          </a:p>
        </p:txBody>
      </p:sp>
      <p:sp>
        <p:nvSpPr>
          <p:cNvPr id="8" name="Picture Placeholder 3"/>
          <p:cNvSpPr>
            <a:spLocks noGrp="1"/>
          </p:cNvSpPr>
          <p:nvPr>
            <p:ph type="pic" sz="quarter" idx="11"/>
          </p:nvPr>
        </p:nvSpPr>
        <p:spPr>
          <a:xfrm>
            <a:off x="0" y="2286000"/>
            <a:ext cx="2034000" cy="2286000"/>
          </a:xfrm>
        </p:spPr>
        <p:txBody>
          <a:bodyPr/>
          <a:lstStyle>
            <a:lvl1pPr>
              <a:defRPr sz="1800">
                <a:solidFill>
                  <a:schemeClr val="accent2"/>
                </a:solidFill>
              </a:defRPr>
            </a:lvl1pPr>
          </a:lstStyle>
          <a:p>
            <a:endParaRPr lang="id-ID"/>
          </a:p>
        </p:txBody>
      </p:sp>
      <p:sp>
        <p:nvSpPr>
          <p:cNvPr id="9" name="Picture Placeholder 3"/>
          <p:cNvSpPr>
            <a:spLocks noGrp="1"/>
          </p:cNvSpPr>
          <p:nvPr>
            <p:ph type="pic" sz="quarter" idx="12"/>
          </p:nvPr>
        </p:nvSpPr>
        <p:spPr>
          <a:xfrm>
            <a:off x="0" y="4572000"/>
            <a:ext cx="2034000" cy="2286000"/>
          </a:xfrm>
        </p:spPr>
        <p:txBody>
          <a:bodyPr/>
          <a:lstStyle>
            <a:lvl1pPr>
              <a:defRPr sz="1800">
                <a:solidFill>
                  <a:schemeClr val="accent2"/>
                </a:solidFill>
              </a:defRPr>
            </a:lvl1pPr>
          </a:lstStyle>
          <a:p>
            <a:endParaRPr lang="id-ID"/>
          </a:p>
        </p:txBody>
      </p:sp>
      <p:sp>
        <p:nvSpPr>
          <p:cNvPr id="10" name="Picture Placeholder 3"/>
          <p:cNvSpPr>
            <a:spLocks noGrp="1"/>
          </p:cNvSpPr>
          <p:nvPr>
            <p:ph type="pic" sz="quarter" idx="13"/>
          </p:nvPr>
        </p:nvSpPr>
        <p:spPr>
          <a:xfrm>
            <a:off x="2037319" y="0"/>
            <a:ext cx="2034000" cy="2286000"/>
          </a:xfrm>
        </p:spPr>
        <p:txBody>
          <a:bodyPr/>
          <a:lstStyle>
            <a:lvl1pPr>
              <a:defRPr sz="1800">
                <a:solidFill>
                  <a:schemeClr val="accent2"/>
                </a:solidFill>
              </a:defRPr>
            </a:lvl1pPr>
          </a:lstStyle>
          <a:p>
            <a:endParaRPr lang="id-ID"/>
          </a:p>
        </p:txBody>
      </p:sp>
      <p:sp>
        <p:nvSpPr>
          <p:cNvPr id="12" name="Picture Placeholder 3"/>
          <p:cNvSpPr>
            <a:spLocks noGrp="1"/>
          </p:cNvSpPr>
          <p:nvPr>
            <p:ph type="pic" sz="quarter" idx="14"/>
          </p:nvPr>
        </p:nvSpPr>
        <p:spPr>
          <a:xfrm>
            <a:off x="2037319" y="2286000"/>
            <a:ext cx="2034000" cy="2286000"/>
          </a:xfrm>
        </p:spPr>
        <p:txBody>
          <a:bodyPr/>
          <a:lstStyle>
            <a:lvl1pPr>
              <a:defRPr sz="1800">
                <a:solidFill>
                  <a:schemeClr val="accent2"/>
                </a:solidFill>
              </a:defRPr>
            </a:lvl1pPr>
          </a:lstStyle>
          <a:p>
            <a:endParaRPr lang="id-ID"/>
          </a:p>
        </p:txBody>
      </p:sp>
      <p:sp>
        <p:nvSpPr>
          <p:cNvPr id="13" name="Picture Placeholder 3"/>
          <p:cNvSpPr>
            <a:spLocks noGrp="1"/>
          </p:cNvSpPr>
          <p:nvPr>
            <p:ph type="pic" sz="quarter" idx="15"/>
          </p:nvPr>
        </p:nvSpPr>
        <p:spPr>
          <a:xfrm>
            <a:off x="2037319" y="4572000"/>
            <a:ext cx="2034000" cy="2286000"/>
          </a:xfrm>
        </p:spPr>
        <p:txBody>
          <a:bodyPr/>
          <a:lstStyle>
            <a:lvl1pPr>
              <a:defRPr sz="1800">
                <a:solidFill>
                  <a:schemeClr val="accent2"/>
                </a:solidFill>
              </a:defRPr>
            </a:lvl1pPr>
          </a:lstStyle>
          <a:p>
            <a:endParaRPr lang="id-ID"/>
          </a:p>
        </p:txBody>
      </p:sp>
      <p:sp>
        <p:nvSpPr>
          <p:cNvPr id="14" name="Picture Placeholder 3"/>
          <p:cNvSpPr>
            <a:spLocks noGrp="1"/>
          </p:cNvSpPr>
          <p:nvPr>
            <p:ph type="pic" sz="quarter" idx="16"/>
          </p:nvPr>
        </p:nvSpPr>
        <p:spPr>
          <a:xfrm>
            <a:off x="4071319" y="0"/>
            <a:ext cx="2034000" cy="2286000"/>
          </a:xfrm>
        </p:spPr>
        <p:txBody>
          <a:bodyPr/>
          <a:lstStyle>
            <a:lvl1pPr>
              <a:defRPr sz="1800">
                <a:solidFill>
                  <a:schemeClr val="accent2"/>
                </a:solidFill>
              </a:defRPr>
            </a:lvl1pPr>
          </a:lstStyle>
          <a:p>
            <a:endParaRPr lang="id-ID"/>
          </a:p>
        </p:txBody>
      </p:sp>
      <p:sp>
        <p:nvSpPr>
          <p:cNvPr id="15" name="Picture Placeholder 3"/>
          <p:cNvSpPr>
            <a:spLocks noGrp="1"/>
          </p:cNvSpPr>
          <p:nvPr>
            <p:ph type="pic" sz="quarter" idx="17"/>
          </p:nvPr>
        </p:nvSpPr>
        <p:spPr>
          <a:xfrm>
            <a:off x="4071319" y="2286000"/>
            <a:ext cx="2034000" cy="2286000"/>
          </a:xfrm>
        </p:spPr>
        <p:txBody>
          <a:bodyPr/>
          <a:lstStyle>
            <a:lvl1pPr>
              <a:defRPr sz="1800">
                <a:solidFill>
                  <a:schemeClr val="accent2"/>
                </a:solidFill>
              </a:defRPr>
            </a:lvl1pPr>
          </a:lstStyle>
          <a:p>
            <a:endParaRPr lang="id-ID"/>
          </a:p>
        </p:txBody>
      </p:sp>
      <p:sp>
        <p:nvSpPr>
          <p:cNvPr id="16" name="Picture Placeholder 3"/>
          <p:cNvSpPr>
            <a:spLocks noGrp="1"/>
          </p:cNvSpPr>
          <p:nvPr>
            <p:ph type="pic" sz="quarter" idx="18"/>
          </p:nvPr>
        </p:nvSpPr>
        <p:spPr>
          <a:xfrm>
            <a:off x="4071319" y="4572000"/>
            <a:ext cx="2034000" cy="2286000"/>
          </a:xfrm>
        </p:spPr>
        <p:txBody>
          <a:bodyPr/>
          <a:lstStyle>
            <a:lvl1pPr>
              <a:defRPr sz="1800">
                <a:solidFill>
                  <a:schemeClr val="accent2"/>
                </a:solidFill>
              </a:defRPr>
            </a:lvl1pPr>
          </a:lstStyle>
          <a:p>
            <a:endParaRPr lang="id-ID"/>
          </a:p>
        </p:txBody>
      </p:sp>
      <p:sp>
        <p:nvSpPr>
          <p:cNvPr id="17" name="Picture Placeholder 3"/>
          <p:cNvSpPr>
            <a:spLocks noGrp="1"/>
          </p:cNvSpPr>
          <p:nvPr>
            <p:ph type="pic" sz="quarter" idx="19"/>
          </p:nvPr>
        </p:nvSpPr>
        <p:spPr>
          <a:xfrm>
            <a:off x="6108638" y="0"/>
            <a:ext cx="2034000" cy="2286000"/>
          </a:xfrm>
        </p:spPr>
        <p:txBody>
          <a:bodyPr/>
          <a:lstStyle>
            <a:lvl1pPr>
              <a:defRPr sz="1800">
                <a:solidFill>
                  <a:schemeClr val="accent2"/>
                </a:solidFill>
              </a:defRPr>
            </a:lvl1pPr>
          </a:lstStyle>
          <a:p>
            <a:endParaRPr lang="id-ID"/>
          </a:p>
        </p:txBody>
      </p:sp>
      <p:sp>
        <p:nvSpPr>
          <p:cNvPr id="18" name="Picture Placeholder 3"/>
          <p:cNvSpPr>
            <a:spLocks noGrp="1"/>
          </p:cNvSpPr>
          <p:nvPr>
            <p:ph type="pic" sz="quarter" idx="20"/>
          </p:nvPr>
        </p:nvSpPr>
        <p:spPr>
          <a:xfrm>
            <a:off x="6108638" y="2286000"/>
            <a:ext cx="2034000" cy="2286000"/>
          </a:xfrm>
        </p:spPr>
        <p:txBody>
          <a:bodyPr/>
          <a:lstStyle>
            <a:lvl1pPr>
              <a:defRPr sz="1800">
                <a:solidFill>
                  <a:schemeClr val="accent2"/>
                </a:solidFill>
              </a:defRPr>
            </a:lvl1pPr>
          </a:lstStyle>
          <a:p>
            <a:endParaRPr lang="id-ID"/>
          </a:p>
        </p:txBody>
      </p:sp>
      <p:sp>
        <p:nvSpPr>
          <p:cNvPr id="19" name="Picture Placeholder 3"/>
          <p:cNvSpPr>
            <a:spLocks noGrp="1"/>
          </p:cNvSpPr>
          <p:nvPr>
            <p:ph type="pic" sz="quarter" idx="21"/>
          </p:nvPr>
        </p:nvSpPr>
        <p:spPr>
          <a:xfrm>
            <a:off x="6108638" y="4572000"/>
            <a:ext cx="2034000" cy="2286000"/>
          </a:xfrm>
        </p:spPr>
        <p:txBody>
          <a:bodyPr/>
          <a:lstStyle>
            <a:lvl1pPr>
              <a:defRPr sz="1800">
                <a:solidFill>
                  <a:schemeClr val="accent2"/>
                </a:solidFill>
              </a:defRPr>
            </a:lvl1pPr>
          </a:lstStyle>
          <a:p>
            <a:endParaRPr lang="id-ID"/>
          </a:p>
        </p:txBody>
      </p:sp>
      <p:sp>
        <p:nvSpPr>
          <p:cNvPr id="20" name="Picture Placeholder 3"/>
          <p:cNvSpPr>
            <a:spLocks noGrp="1"/>
          </p:cNvSpPr>
          <p:nvPr>
            <p:ph type="pic" sz="quarter" idx="22"/>
          </p:nvPr>
        </p:nvSpPr>
        <p:spPr>
          <a:xfrm>
            <a:off x="8139319" y="0"/>
            <a:ext cx="2034000" cy="2286000"/>
          </a:xfrm>
        </p:spPr>
        <p:txBody>
          <a:bodyPr/>
          <a:lstStyle>
            <a:lvl1pPr>
              <a:defRPr sz="1800">
                <a:solidFill>
                  <a:schemeClr val="accent2"/>
                </a:solidFill>
              </a:defRPr>
            </a:lvl1pPr>
          </a:lstStyle>
          <a:p>
            <a:endParaRPr lang="id-ID"/>
          </a:p>
        </p:txBody>
      </p:sp>
      <p:sp>
        <p:nvSpPr>
          <p:cNvPr id="21" name="Picture Placeholder 3"/>
          <p:cNvSpPr>
            <a:spLocks noGrp="1"/>
          </p:cNvSpPr>
          <p:nvPr>
            <p:ph type="pic" sz="quarter" idx="23"/>
          </p:nvPr>
        </p:nvSpPr>
        <p:spPr>
          <a:xfrm>
            <a:off x="8139319" y="2286000"/>
            <a:ext cx="2034000" cy="2286000"/>
          </a:xfrm>
        </p:spPr>
        <p:txBody>
          <a:bodyPr/>
          <a:lstStyle>
            <a:lvl1pPr>
              <a:defRPr sz="1800">
                <a:solidFill>
                  <a:schemeClr val="accent2"/>
                </a:solidFill>
              </a:defRPr>
            </a:lvl1pPr>
          </a:lstStyle>
          <a:p>
            <a:endParaRPr lang="id-ID"/>
          </a:p>
        </p:txBody>
      </p:sp>
      <p:sp>
        <p:nvSpPr>
          <p:cNvPr id="22" name="Picture Placeholder 3"/>
          <p:cNvSpPr>
            <a:spLocks noGrp="1"/>
          </p:cNvSpPr>
          <p:nvPr>
            <p:ph type="pic" sz="quarter" idx="24"/>
          </p:nvPr>
        </p:nvSpPr>
        <p:spPr>
          <a:xfrm>
            <a:off x="8139319" y="4572000"/>
            <a:ext cx="2034000" cy="2286000"/>
          </a:xfrm>
        </p:spPr>
        <p:txBody>
          <a:bodyPr/>
          <a:lstStyle>
            <a:lvl1pPr>
              <a:defRPr sz="1800">
                <a:solidFill>
                  <a:schemeClr val="accent2"/>
                </a:solidFill>
              </a:defRPr>
            </a:lvl1pPr>
          </a:lstStyle>
          <a:p>
            <a:endParaRPr lang="id-ID"/>
          </a:p>
        </p:txBody>
      </p:sp>
      <p:sp>
        <p:nvSpPr>
          <p:cNvPr id="23" name="Picture Placeholder 3"/>
          <p:cNvSpPr>
            <a:spLocks noGrp="1"/>
          </p:cNvSpPr>
          <p:nvPr>
            <p:ph type="pic" sz="quarter" idx="25"/>
          </p:nvPr>
        </p:nvSpPr>
        <p:spPr>
          <a:xfrm>
            <a:off x="10176638" y="0"/>
            <a:ext cx="2034000" cy="2286000"/>
          </a:xfrm>
        </p:spPr>
        <p:txBody>
          <a:bodyPr/>
          <a:lstStyle>
            <a:lvl1pPr>
              <a:defRPr sz="1800">
                <a:solidFill>
                  <a:schemeClr val="accent2"/>
                </a:solidFill>
              </a:defRPr>
            </a:lvl1pPr>
          </a:lstStyle>
          <a:p>
            <a:endParaRPr lang="id-ID"/>
          </a:p>
        </p:txBody>
      </p:sp>
      <p:sp>
        <p:nvSpPr>
          <p:cNvPr id="24" name="Picture Placeholder 3"/>
          <p:cNvSpPr>
            <a:spLocks noGrp="1"/>
          </p:cNvSpPr>
          <p:nvPr>
            <p:ph type="pic" sz="quarter" idx="26"/>
          </p:nvPr>
        </p:nvSpPr>
        <p:spPr>
          <a:xfrm>
            <a:off x="10176638" y="2286000"/>
            <a:ext cx="2034000" cy="2286000"/>
          </a:xfrm>
        </p:spPr>
        <p:txBody>
          <a:bodyPr/>
          <a:lstStyle>
            <a:lvl1pPr>
              <a:defRPr sz="1800">
                <a:solidFill>
                  <a:schemeClr val="accent2"/>
                </a:solidFill>
              </a:defRPr>
            </a:lvl1pPr>
          </a:lstStyle>
          <a:p>
            <a:endParaRPr lang="id-ID"/>
          </a:p>
        </p:txBody>
      </p:sp>
      <p:sp>
        <p:nvSpPr>
          <p:cNvPr id="25" name="Picture Placeholder 3"/>
          <p:cNvSpPr>
            <a:spLocks noGrp="1"/>
          </p:cNvSpPr>
          <p:nvPr>
            <p:ph type="pic" sz="quarter" idx="27"/>
          </p:nvPr>
        </p:nvSpPr>
        <p:spPr>
          <a:xfrm>
            <a:off x="10176638" y="4572000"/>
            <a:ext cx="2034000" cy="2286000"/>
          </a:xfrm>
        </p:spPr>
        <p:txBody>
          <a:bodyPr/>
          <a:lstStyle>
            <a:lvl1pPr>
              <a:defRPr sz="1800">
                <a:solidFill>
                  <a:schemeClr val="accent2"/>
                </a:solidFill>
              </a:defRPr>
            </a:lvl1pPr>
          </a:lstStyle>
          <a:p>
            <a:endParaRPr lang="id-ID"/>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chemeClr val="accent2"/>
              </a:solidFill>
            </a:endParaRPr>
          </a:p>
        </p:txBody>
      </p:sp>
      <p:sp>
        <p:nvSpPr>
          <p:cNvPr id="7" name="TextBox 6"/>
          <p:cNvSpPr txBox="1"/>
          <p:nvPr userDrawn="1"/>
        </p:nvSpPr>
        <p:spPr>
          <a:xfrm>
            <a:off x="11584250" y="305131"/>
            <a:ext cx="351378" cy="261610"/>
          </a:xfrm>
          <a:prstGeom prst="rect">
            <a:avLst/>
          </a:prstGeom>
          <a:noFill/>
        </p:spPr>
        <p:txBody>
          <a:bodyPr wrap="none" rtlCol="0">
            <a:spAutoFit/>
          </a:bodyPr>
          <a:lstStyle/>
          <a:p>
            <a:pPr algn="ctr"/>
            <a:fld id="{260E2A6B-A809-4840-BF14-8648BC0BDF87}" type="slidenum">
              <a:rPr lang="id-ID" sz="1050" b="1" smtClean="0">
                <a:solidFill>
                  <a:schemeClr val="accent2"/>
                </a:solidFill>
              </a:rPr>
              <a:pPr algn="ctr"/>
              <a:t>‹#›</a:t>
            </a:fld>
            <a:endParaRPr lang="id-ID" sz="1050" dirty="0">
              <a:solidFill>
                <a:schemeClr val="accent2"/>
              </a:solidFill>
            </a:endParaRPr>
          </a:p>
        </p:txBody>
      </p:sp>
    </p:spTree>
    <p:extLst>
      <p:ext uri="{BB962C8B-B14F-4D97-AF65-F5344CB8AC3E}">
        <p14:creationId xmlns:p14="http://schemas.microsoft.com/office/powerpoint/2010/main" val="202324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sp>
        <p:nvSpPr>
          <p:cNvPr id="26" name="Picture Placeholder 3"/>
          <p:cNvSpPr>
            <a:spLocks noGrp="1"/>
          </p:cNvSpPr>
          <p:nvPr>
            <p:ph type="pic" sz="quarter" idx="10"/>
          </p:nvPr>
        </p:nvSpPr>
        <p:spPr>
          <a:xfrm>
            <a:off x="145017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7" name="Picture Placeholder 3"/>
          <p:cNvSpPr>
            <a:spLocks noGrp="1"/>
          </p:cNvSpPr>
          <p:nvPr>
            <p:ph type="pic" sz="quarter" idx="11"/>
          </p:nvPr>
        </p:nvSpPr>
        <p:spPr>
          <a:xfrm>
            <a:off x="3971864"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8" name="Picture Placeholder 3"/>
          <p:cNvSpPr>
            <a:spLocks noGrp="1"/>
          </p:cNvSpPr>
          <p:nvPr>
            <p:ph type="pic" sz="quarter" idx="12"/>
          </p:nvPr>
        </p:nvSpPr>
        <p:spPr>
          <a:xfrm>
            <a:off x="6508785" y="228494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9" name="Picture Placeholder 3"/>
          <p:cNvSpPr>
            <a:spLocks noGrp="1"/>
          </p:cNvSpPr>
          <p:nvPr>
            <p:ph type="pic" sz="quarter" idx="13"/>
          </p:nvPr>
        </p:nvSpPr>
        <p:spPr>
          <a:xfrm>
            <a:off x="9030475" y="2284944"/>
            <a:ext cx="1697846" cy="1697847"/>
          </a:xfrm>
          <a:prstGeom prst="ellipse">
            <a:avLst/>
          </a:prstGeom>
        </p:spPr>
        <p:txBody>
          <a:bodyPr>
            <a:normAutofit/>
          </a:bodyPr>
          <a:lstStyle>
            <a:lvl1pPr>
              <a:defRPr sz="1600">
                <a:solidFill>
                  <a:schemeClr val="accent2"/>
                </a:solidFill>
              </a:defRPr>
            </a:lvl1pPr>
          </a:lstStyle>
          <a:p>
            <a:endParaRPr lang="id-ID"/>
          </a:p>
        </p:txBody>
      </p:sp>
      <p:grpSp>
        <p:nvGrpSpPr>
          <p:cNvPr id="16" name="Group 15"/>
          <p:cNvGrpSpPr/>
          <p:nvPr userDrawn="1"/>
        </p:nvGrpSpPr>
        <p:grpSpPr>
          <a:xfrm>
            <a:off x="347419" y="6409324"/>
            <a:ext cx="224082" cy="221156"/>
            <a:chOff x="4328868" y="5502988"/>
            <a:chExt cx="500307" cy="493774"/>
          </a:xfrm>
        </p:grpSpPr>
        <p:sp>
          <p:nvSpPr>
            <p:cNvPr id="17" name="Freeform 1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9" name="Group 18"/>
          <p:cNvGrpSpPr/>
          <p:nvPr userDrawn="1"/>
        </p:nvGrpSpPr>
        <p:grpSpPr>
          <a:xfrm flipH="1">
            <a:off x="933709" y="6409324"/>
            <a:ext cx="224082" cy="221156"/>
            <a:chOff x="4328868" y="5502988"/>
            <a:chExt cx="500307" cy="493774"/>
          </a:xfrm>
        </p:grpSpPr>
        <p:sp>
          <p:nvSpPr>
            <p:cNvPr id="20" name="Freeform 1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2" name="Straight Connector 2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65510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244493" y="2113494"/>
            <a:ext cx="1697846" cy="1697847"/>
          </a:xfrm>
          <a:prstGeom prst="ellipse">
            <a:avLst/>
          </a:prstGeom>
        </p:spPr>
        <p:txBody>
          <a:bodyPr>
            <a:normAutofit/>
          </a:bodyPr>
          <a:lstStyle>
            <a:lvl1pPr>
              <a:defRPr sz="1600">
                <a:solidFill>
                  <a:schemeClr val="accent2"/>
                </a:solidFill>
              </a:defRPr>
            </a:lvl1pPr>
          </a:lstStyle>
          <a:p>
            <a:endParaRPr lang="id-ID" dirty="0"/>
          </a:p>
        </p:txBody>
      </p:sp>
      <p:sp>
        <p:nvSpPr>
          <p:cNvPr id="2" name="Rectangle 1"/>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5" name="Rectangle 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7" name="TextBox 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14" name="Group 13"/>
          <p:cNvGrpSpPr/>
          <p:nvPr userDrawn="1"/>
        </p:nvGrpSpPr>
        <p:grpSpPr>
          <a:xfrm>
            <a:off x="347419" y="6409324"/>
            <a:ext cx="224082" cy="221156"/>
            <a:chOff x="4328868" y="5502988"/>
            <a:chExt cx="500307" cy="493774"/>
          </a:xfrm>
        </p:grpSpPr>
        <p:sp>
          <p:nvSpPr>
            <p:cNvPr id="15" name="Freeform 1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7" name="Group 16"/>
          <p:cNvGrpSpPr/>
          <p:nvPr userDrawn="1"/>
        </p:nvGrpSpPr>
        <p:grpSpPr>
          <a:xfrm flipH="1">
            <a:off x="933709" y="6409324"/>
            <a:ext cx="224082" cy="221156"/>
            <a:chOff x="4328868" y="5502988"/>
            <a:chExt cx="500307" cy="493774"/>
          </a:xfrm>
        </p:grpSpPr>
        <p:sp>
          <p:nvSpPr>
            <p:cNvPr id="18" name="Freeform 1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0" name="Straight Connector 1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82718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45017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8" name="Picture Placeholder 3"/>
          <p:cNvSpPr>
            <a:spLocks noGrp="1"/>
          </p:cNvSpPr>
          <p:nvPr>
            <p:ph type="pic" sz="quarter" idx="11"/>
          </p:nvPr>
        </p:nvSpPr>
        <p:spPr>
          <a:xfrm>
            <a:off x="3971864"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9" name="Picture Placeholder 3"/>
          <p:cNvSpPr>
            <a:spLocks noGrp="1"/>
          </p:cNvSpPr>
          <p:nvPr>
            <p:ph type="pic" sz="quarter" idx="12"/>
          </p:nvPr>
        </p:nvSpPr>
        <p:spPr>
          <a:xfrm>
            <a:off x="6508785" y="2284944"/>
            <a:ext cx="1697846" cy="1697847"/>
          </a:xfrm>
          <a:prstGeom prst="rect">
            <a:avLst/>
          </a:prstGeom>
        </p:spPr>
        <p:txBody>
          <a:bodyPr>
            <a:normAutofit/>
          </a:bodyPr>
          <a:lstStyle>
            <a:lvl1pPr>
              <a:defRPr sz="1600">
                <a:solidFill>
                  <a:schemeClr val="accent2"/>
                </a:solidFill>
              </a:defRPr>
            </a:lvl1pPr>
          </a:lstStyle>
          <a:p>
            <a:endParaRPr lang="id-ID" dirty="0"/>
          </a:p>
        </p:txBody>
      </p:sp>
      <p:sp>
        <p:nvSpPr>
          <p:cNvPr id="10" name="Picture Placeholder 3"/>
          <p:cNvSpPr>
            <a:spLocks noGrp="1"/>
          </p:cNvSpPr>
          <p:nvPr>
            <p:ph type="pic" sz="quarter" idx="13"/>
          </p:nvPr>
        </p:nvSpPr>
        <p:spPr>
          <a:xfrm>
            <a:off x="9030475" y="2284944"/>
            <a:ext cx="1697846" cy="1697847"/>
          </a:xfrm>
          <a:prstGeom prst="rect">
            <a:avLst/>
          </a:prstGeom>
        </p:spPr>
        <p:txBody>
          <a:bodyPr>
            <a:normAutofit/>
          </a:bodyPr>
          <a:lstStyle>
            <a:lvl1pPr>
              <a:defRPr sz="1600">
                <a:solidFill>
                  <a:schemeClr val="accent2"/>
                </a:solidFill>
              </a:defRPr>
            </a:lvl1pPr>
          </a:lstStyle>
          <a:p>
            <a:endParaRPr lang="id-ID"/>
          </a:p>
        </p:txBody>
      </p:sp>
      <p:sp>
        <p:nvSpPr>
          <p:cNvPr id="16" name="Rectangle 15"/>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7" name="Rectangle 16"/>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TextBox 24"/>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6" name="Group 25"/>
          <p:cNvGrpSpPr/>
          <p:nvPr userDrawn="1"/>
        </p:nvGrpSpPr>
        <p:grpSpPr>
          <a:xfrm>
            <a:off x="347419" y="6409324"/>
            <a:ext cx="224082" cy="221156"/>
            <a:chOff x="4328868" y="5502988"/>
            <a:chExt cx="500307" cy="493774"/>
          </a:xfrm>
        </p:grpSpPr>
        <p:sp>
          <p:nvSpPr>
            <p:cNvPr id="27" name="Freeform 26">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9" name="Group 28"/>
          <p:cNvGrpSpPr/>
          <p:nvPr userDrawn="1"/>
        </p:nvGrpSpPr>
        <p:grpSpPr>
          <a:xfrm flipH="1">
            <a:off x="933709" y="6409324"/>
            <a:ext cx="224082" cy="221156"/>
            <a:chOff x="4328868" y="5502988"/>
            <a:chExt cx="500307" cy="493774"/>
          </a:xfrm>
        </p:grpSpPr>
        <p:sp>
          <p:nvSpPr>
            <p:cNvPr id="30" name="Freeform 29">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2" name="Straight Connector 31"/>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7720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943475" y="1228725"/>
            <a:ext cx="2362200" cy="3260725"/>
          </a:xfrm>
        </p:spPr>
        <p:txBody>
          <a:bodyPr>
            <a:normAutofit/>
          </a:bodyPr>
          <a:lstStyle>
            <a:lvl1pPr>
              <a:defRPr sz="16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1" name="Rectangle 20"/>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34019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222375" y="1945431"/>
            <a:ext cx="3106738" cy="2016211"/>
          </a:xfrm>
        </p:spPr>
        <p:txBody>
          <a:bodyPr>
            <a:normAutofit/>
          </a:bodyPr>
          <a:lstStyle>
            <a:lvl1pPr>
              <a:defRPr sz="2000">
                <a:solidFill>
                  <a:schemeClr val="accent2"/>
                </a:solidFill>
              </a:defRPr>
            </a:lvl1pPr>
          </a:lstStyle>
          <a:p>
            <a:endParaRPr lang="id-ID"/>
          </a:p>
        </p:txBody>
      </p:sp>
      <p:sp>
        <p:nvSpPr>
          <p:cNvPr id="9" name="Picture Placeholder 2"/>
          <p:cNvSpPr>
            <a:spLocks noGrp="1"/>
          </p:cNvSpPr>
          <p:nvPr>
            <p:ph type="pic" sz="quarter" idx="11"/>
          </p:nvPr>
        </p:nvSpPr>
        <p:spPr>
          <a:xfrm>
            <a:off x="4533786" y="1945431"/>
            <a:ext cx="3106738" cy="2016211"/>
          </a:xfrm>
        </p:spPr>
        <p:txBody>
          <a:bodyPr>
            <a:normAutofit/>
          </a:bodyPr>
          <a:lstStyle>
            <a:lvl1pPr>
              <a:defRPr sz="2000">
                <a:solidFill>
                  <a:schemeClr val="accent2"/>
                </a:solidFill>
              </a:defRPr>
            </a:lvl1pPr>
          </a:lstStyle>
          <a:p>
            <a:endParaRPr lang="id-ID"/>
          </a:p>
        </p:txBody>
      </p:sp>
      <p:sp>
        <p:nvSpPr>
          <p:cNvPr id="10" name="Picture Placeholder 2"/>
          <p:cNvSpPr>
            <a:spLocks noGrp="1"/>
          </p:cNvSpPr>
          <p:nvPr>
            <p:ph type="pic" sz="quarter" idx="12"/>
          </p:nvPr>
        </p:nvSpPr>
        <p:spPr>
          <a:xfrm>
            <a:off x="7858048" y="1945431"/>
            <a:ext cx="3106738" cy="2016211"/>
          </a:xfrm>
        </p:spPr>
        <p:txBody>
          <a:bodyPr>
            <a:normAutofit/>
          </a:bodyPr>
          <a:lstStyle>
            <a:lvl1pPr>
              <a:defRPr sz="2000">
                <a:solidFill>
                  <a:schemeClr val="accent2"/>
                </a:solidFill>
              </a:defRPr>
            </a:lvl1pPr>
          </a:lstStyle>
          <a:p>
            <a:endParaRPr lang="id-ID"/>
          </a:p>
        </p:txBody>
      </p:sp>
      <p:sp>
        <p:nvSpPr>
          <p:cNvPr id="11" name="Picture Placeholder 2"/>
          <p:cNvSpPr>
            <a:spLocks noGrp="1"/>
          </p:cNvSpPr>
          <p:nvPr>
            <p:ph type="pic" sz="quarter" idx="13"/>
          </p:nvPr>
        </p:nvSpPr>
        <p:spPr>
          <a:xfrm>
            <a:off x="1222375" y="4177345"/>
            <a:ext cx="3106738" cy="2016211"/>
          </a:xfrm>
        </p:spPr>
        <p:txBody>
          <a:bodyPr>
            <a:normAutofit/>
          </a:bodyPr>
          <a:lstStyle>
            <a:lvl1pPr>
              <a:defRPr sz="2000">
                <a:solidFill>
                  <a:schemeClr val="accent2"/>
                </a:solidFill>
              </a:defRPr>
            </a:lvl1pPr>
          </a:lstStyle>
          <a:p>
            <a:endParaRPr lang="id-ID"/>
          </a:p>
        </p:txBody>
      </p:sp>
      <p:sp>
        <p:nvSpPr>
          <p:cNvPr id="12" name="Picture Placeholder 2"/>
          <p:cNvSpPr>
            <a:spLocks noGrp="1"/>
          </p:cNvSpPr>
          <p:nvPr>
            <p:ph type="pic" sz="quarter" idx="14"/>
          </p:nvPr>
        </p:nvSpPr>
        <p:spPr>
          <a:xfrm>
            <a:off x="4533786" y="4177345"/>
            <a:ext cx="3106738" cy="2016211"/>
          </a:xfrm>
        </p:spPr>
        <p:txBody>
          <a:bodyPr>
            <a:normAutofit/>
          </a:bodyPr>
          <a:lstStyle>
            <a:lvl1pPr>
              <a:defRPr sz="2000">
                <a:solidFill>
                  <a:schemeClr val="accent2"/>
                </a:solidFill>
              </a:defRPr>
            </a:lvl1pPr>
          </a:lstStyle>
          <a:p>
            <a:endParaRPr lang="id-ID"/>
          </a:p>
        </p:txBody>
      </p:sp>
      <p:sp>
        <p:nvSpPr>
          <p:cNvPr id="13" name="Picture Placeholder 2"/>
          <p:cNvSpPr>
            <a:spLocks noGrp="1"/>
          </p:cNvSpPr>
          <p:nvPr>
            <p:ph type="pic" sz="quarter" idx="15"/>
          </p:nvPr>
        </p:nvSpPr>
        <p:spPr>
          <a:xfrm>
            <a:off x="7858048" y="4177345"/>
            <a:ext cx="3106738" cy="2016211"/>
          </a:xfrm>
        </p:spPr>
        <p:txBody>
          <a:bodyPr>
            <a:normAutofit/>
          </a:bodyPr>
          <a:lstStyle>
            <a:lvl1pPr>
              <a:defRPr sz="2000">
                <a:solidFill>
                  <a:schemeClr val="accent2"/>
                </a:solidFill>
              </a:defRPr>
            </a:lvl1pPr>
          </a:lstStyle>
          <a:p>
            <a:endParaRPr lang="id-ID"/>
          </a:p>
        </p:txBody>
      </p:sp>
      <p:sp>
        <p:nvSpPr>
          <p:cNvPr id="14" name="Freeform 5"/>
          <p:cNvSpPr>
            <a:spLocks/>
          </p:cNvSpPr>
          <p:nvPr userDrawn="1"/>
        </p:nvSpPr>
        <p:spPr bwMode="auto">
          <a:xfrm flipH="1">
            <a:off x="9305255" y="2655843"/>
            <a:ext cx="1337469" cy="1337469"/>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8" name="Freeform 5"/>
          <p:cNvSpPr>
            <a:spLocks/>
          </p:cNvSpPr>
          <p:nvPr userDrawn="1"/>
        </p:nvSpPr>
        <p:spPr bwMode="auto">
          <a:xfrm flipH="1">
            <a:off x="10870156" y="3855256"/>
            <a:ext cx="521440" cy="521440"/>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19" name="Freeform 5"/>
          <p:cNvSpPr>
            <a:spLocks/>
          </p:cNvSpPr>
          <p:nvPr userDrawn="1"/>
        </p:nvSpPr>
        <p:spPr bwMode="auto">
          <a:xfrm flipH="1">
            <a:off x="8352858" y="2453988"/>
            <a:ext cx="521761" cy="521761"/>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91440" tIns="45720" rIns="91440" bIns="45720" numCol="1" anchor="t" anchorCtr="0" compatLnSpc="1">
            <a:prstTxWarp prst="textNoShape">
              <a:avLst/>
            </a:prstTxWarp>
          </a:bodyPr>
          <a:lstStyle/>
          <a:p>
            <a:endParaRPr lang="id-ID" sz="1400">
              <a:solidFill>
                <a:schemeClr val="accent2"/>
              </a:solidFill>
            </a:endParaRPr>
          </a:p>
        </p:txBody>
      </p:sp>
      <p:sp>
        <p:nvSpPr>
          <p:cNvPr id="21" name="Rectangle 20"/>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Rectangle 21"/>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31" name="Group 30"/>
          <p:cNvGrpSpPr/>
          <p:nvPr userDrawn="1"/>
        </p:nvGrpSpPr>
        <p:grpSpPr>
          <a:xfrm>
            <a:off x="347419" y="6409324"/>
            <a:ext cx="224082" cy="221156"/>
            <a:chOff x="4328868" y="5502988"/>
            <a:chExt cx="500307" cy="493774"/>
          </a:xfrm>
        </p:grpSpPr>
        <p:sp>
          <p:nvSpPr>
            <p:cNvPr id="32" name="Freeform 31">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4" name="Group 33"/>
          <p:cNvGrpSpPr/>
          <p:nvPr userDrawn="1"/>
        </p:nvGrpSpPr>
        <p:grpSpPr>
          <a:xfrm flipH="1">
            <a:off x="933709" y="6409324"/>
            <a:ext cx="224082" cy="221156"/>
            <a:chOff x="4328868" y="5502988"/>
            <a:chExt cx="500307" cy="493774"/>
          </a:xfrm>
        </p:grpSpPr>
        <p:sp>
          <p:nvSpPr>
            <p:cNvPr id="35" name="Freeform 34">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7" name="Straight Connector 36"/>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5150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92213" y="2152650"/>
            <a:ext cx="3206750" cy="3138488"/>
          </a:xfrm>
        </p:spPr>
        <p:txBody>
          <a:bodyPr>
            <a:normAutofit/>
          </a:bodyPr>
          <a:lstStyle>
            <a:lvl1pPr>
              <a:defRPr sz="1600">
                <a:solidFill>
                  <a:schemeClr val="accent2"/>
                </a:solidFill>
              </a:defRPr>
            </a:lvl1pPr>
          </a:lstStyle>
          <a:p>
            <a:endParaRPr lang="id-ID"/>
          </a:p>
        </p:txBody>
      </p:sp>
      <p:sp>
        <p:nvSpPr>
          <p:cNvPr id="16" name="Picture Placeholder 14"/>
          <p:cNvSpPr>
            <a:spLocks noGrp="1"/>
          </p:cNvSpPr>
          <p:nvPr>
            <p:ph type="pic" sz="quarter" idx="11"/>
          </p:nvPr>
        </p:nvSpPr>
        <p:spPr>
          <a:xfrm>
            <a:off x="4487822" y="2152650"/>
            <a:ext cx="3206750" cy="3138488"/>
          </a:xfrm>
        </p:spPr>
        <p:txBody>
          <a:bodyPr>
            <a:normAutofit/>
          </a:bodyPr>
          <a:lstStyle>
            <a:lvl1pPr>
              <a:defRPr sz="1600">
                <a:solidFill>
                  <a:schemeClr val="accent2"/>
                </a:solidFill>
              </a:defRPr>
            </a:lvl1pPr>
          </a:lstStyle>
          <a:p>
            <a:endParaRPr lang="id-ID"/>
          </a:p>
        </p:txBody>
      </p:sp>
      <p:sp>
        <p:nvSpPr>
          <p:cNvPr id="17" name="Picture Placeholder 14"/>
          <p:cNvSpPr>
            <a:spLocks noGrp="1"/>
          </p:cNvSpPr>
          <p:nvPr>
            <p:ph type="pic" sz="quarter" idx="12"/>
          </p:nvPr>
        </p:nvSpPr>
        <p:spPr>
          <a:xfrm>
            <a:off x="7809924" y="2152650"/>
            <a:ext cx="3206750" cy="3138488"/>
          </a:xfrm>
        </p:spPr>
        <p:txBody>
          <a:bodyPr>
            <a:normAutofit/>
          </a:bodyPr>
          <a:lstStyle>
            <a:lvl1pPr>
              <a:defRPr sz="1600">
                <a:solidFill>
                  <a:schemeClr val="accent2"/>
                </a:solidFill>
              </a:defRPr>
            </a:lvl1pPr>
          </a:lstStyle>
          <a:p>
            <a:endParaRPr lang="id-ID"/>
          </a:p>
        </p:txBody>
      </p:sp>
      <p:sp>
        <p:nvSpPr>
          <p:cNvPr id="25" name="Rectangle 2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Rectangle 2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7" name="TextBox 26"/>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8" name="Group 27"/>
          <p:cNvGrpSpPr/>
          <p:nvPr userDrawn="1"/>
        </p:nvGrpSpPr>
        <p:grpSpPr>
          <a:xfrm>
            <a:off x="347419" y="6409324"/>
            <a:ext cx="224082" cy="221156"/>
            <a:chOff x="4328868" y="5502988"/>
            <a:chExt cx="500307" cy="493774"/>
          </a:xfrm>
        </p:grpSpPr>
        <p:sp>
          <p:nvSpPr>
            <p:cNvPr id="29" name="Freeform 28">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1" name="Group 30"/>
          <p:cNvGrpSpPr/>
          <p:nvPr userDrawn="1"/>
        </p:nvGrpSpPr>
        <p:grpSpPr>
          <a:xfrm flipH="1">
            <a:off x="933709" y="6409324"/>
            <a:ext cx="224082" cy="221156"/>
            <a:chOff x="4328868" y="5502988"/>
            <a:chExt cx="500307" cy="493774"/>
          </a:xfrm>
        </p:grpSpPr>
        <p:sp>
          <p:nvSpPr>
            <p:cNvPr id="32" name="Freeform 31">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4" name="Straight Connector 33"/>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73413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1045466" y="2283008"/>
            <a:ext cx="4969744" cy="3753338"/>
          </a:xfrm>
        </p:spPr>
        <p:txBody>
          <a:bodyPr>
            <a:normAutofit/>
          </a:bodyPr>
          <a:lstStyle>
            <a:lvl1pPr>
              <a:defRPr sz="1800">
                <a:solidFill>
                  <a:schemeClr val="accent2"/>
                </a:solidFill>
              </a:defRPr>
            </a:lvl1pPr>
          </a:lstStyle>
          <a:p>
            <a:endParaRPr lang="id-ID"/>
          </a:p>
        </p:txBody>
      </p:sp>
      <p:sp>
        <p:nvSpPr>
          <p:cNvPr id="9" name="Picture Placeholder 3"/>
          <p:cNvSpPr>
            <a:spLocks noGrp="1"/>
          </p:cNvSpPr>
          <p:nvPr>
            <p:ph type="pic" sz="quarter" idx="11"/>
          </p:nvPr>
        </p:nvSpPr>
        <p:spPr>
          <a:xfrm>
            <a:off x="6516763" y="2283008"/>
            <a:ext cx="4969744" cy="3753338"/>
          </a:xfrm>
        </p:spPr>
        <p:txBody>
          <a:bodyPr>
            <a:normAutofit/>
          </a:bodyPr>
          <a:lstStyle>
            <a:lvl1pPr>
              <a:defRPr sz="18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99463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1045466" y="2283008"/>
            <a:ext cx="4969744" cy="3753338"/>
          </a:xfrm>
        </p:spPr>
        <p:txBody>
          <a:bodyPr>
            <a:normAutofit/>
          </a:bodyPr>
          <a:lstStyle>
            <a:lvl1pPr>
              <a:defRPr sz="2000">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247412"/>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4" name="Picture Placeholder 3"/>
          <p:cNvSpPr>
            <a:spLocks noGrp="1"/>
          </p:cNvSpPr>
          <p:nvPr>
            <p:ph type="pic" sz="quarter" idx="12"/>
          </p:nvPr>
        </p:nvSpPr>
        <p:spPr>
          <a:xfrm>
            <a:off x="0" y="0"/>
            <a:ext cx="12192000" cy="3143250"/>
          </a:xfrm>
        </p:spPr>
        <p:txBody>
          <a:bodyPr>
            <a:normAutofit/>
          </a:bodyPr>
          <a:lstStyle>
            <a:lvl1pPr>
              <a:defRPr sz="2000">
                <a:solidFill>
                  <a:schemeClr val="accent2"/>
                </a:solidFill>
              </a:defRPr>
            </a:lvl1pPr>
          </a:lstStyle>
          <a:p>
            <a:endParaRPr lang="id-ID"/>
          </a:p>
        </p:txBody>
      </p:sp>
      <p:sp>
        <p:nvSpPr>
          <p:cNvPr id="8" name="Picture Placeholder 3"/>
          <p:cNvSpPr>
            <a:spLocks noGrp="1"/>
          </p:cNvSpPr>
          <p:nvPr>
            <p:ph type="pic" sz="quarter" idx="11"/>
          </p:nvPr>
        </p:nvSpPr>
        <p:spPr>
          <a:xfrm>
            <a:off x="1456589" y="1280867"/>
            <a:ext cx="1550340" cy="2598991"/>
          </a:xfrm>
        </p:spPr>
        <p:txBody>
          <a:bodyPr>
            <a:normAutofit/>
          </a:bodyPr>
          <a:lstStyle>
            <a:lvl1pPr>
              <a:defRPr sz="1800">
                <a:solidFill>
                  <a:schemeClr val="accent2"/>
                </a:solidFill>
              </a:defRPr>
            </a:lvl1pPr>
          </a:lstStyle>
          <a:p>
            <a:endParaRPr lang="id-ID" dirty="0"/>
          </a:p>
        </p:txBody>
      </p:sp>
      <p:sp>
        <p:nvSpPr>
          <p:cNvPr id="9" name="Picture Placeholder 3"/>
          <p:cNvSpPr>
            <a:spLocks noGrp="1"/>
          </p:cNvSpPr>
          <p:nvPr>
            <p:ph type="pic" sz="quarter" idx="10"/>
          </p:nvPr>
        </p:nvSpPr>
        <p:spPr>
          <a:xfrm>
            <a:off x="2855740" y="839411"/>
            <a:ext cx="1776413" cy="2977979"/>
          </a:xfrm>
        </p:spPr>
        <p:txBody>
          <a:bodyPr>
            <a:normAutofit/>
          </a:bodyPr>
          <a:lstStyle>
            <a:lvl1pPr>
              <a:defRPr sz="1800">
                <a:solidFill>
                  <a:schemeClr val="accent2"/>
                </a:solidFill>
              </a:defRPr>
            </a:lvl1pPr>
          </a:lstStyle>
          <a:p>
            <a:endParaRPr lang="id-ID" dirty="0"/>
          </a:p>
        </p:txBody>
      </p:sp>
      <p:sp>
        <p:nvSpPr>
          <p:cNvPr id="15" name="Rectangle 14"/>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Rectangle 15"/>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83392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5266299" y="3164617"/>
            <a:ext cx="6819990" cy="4020519"/>
          </a:xfrm>
        </p:spPr>
        <p:txBody>
          <a:bodyPr>
            <a:normAutofit/>
          </a:bodyPr>
          <a:lstStyle>
            <a:lvl1pPr>
              <a:defRPr sz="1800">
                <a:solidFill>
                  <a:schemeClr val="accent2"/>
                </a:solidFill>
              </a:defRPr>
            </a:lvl1pPr>
          </a:lstStyle>
          <a:p>
            <a:endParaRPr lang="id-ID" dirty="0"/>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07824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3813"/>
            <a:ext cx="12192000" cy="4117976"/>
          </a:xfr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502324" y="662473"/>
            <a:ext cx="2734983" cy="2969860"/>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 fmla="*/ 0 w 2091170"/>
              <a:gd name="connsiteY0" fmla="*/ 317241 h 3427060"/>
              <a:gd name="connsiteX1" fmla="*/ 1363383 w 2091170"/>
              <a:gd name="connsiteY1" fmla="*/ 0 h 3427060"/>
              <a:gd name="connsiteX2" fmla="*/ 2091170 w 2091170"/>
              <a:gd name="connsiteY2" fmla="*/ 3427060 h 3427060"/>
              <a:gd name="connsiteX3" fmla="*/ 0 w 2091170"/>
              <a:gd name="connsiteY3" fmla="*/ 3427060 h 3427060"/>
              <a:gd name="connsiteX4" fmla="*/ 0 w 2091170"/>
              <a:gd name="connsiteY4" fmla="*/ 317241 h 3427060"/>
              <a:gd name="connsiteX0" fmla="*/ 0 w 2734983"/>
              <a:gd name="connsiteY0" fmla="*/ 317241 h 3427060"/>
              <a:gd name="connsiteX1" fmla="*/ 1363383 w 2734983"/>
              <a:gd name="connsiteY1" fmla="*/ 0 h 3427060"/>
              <a:gd name="connsiteX2" fmla="*/ 2734983 w 2734983"/>
              <a:gd name="connsiteY2" fmla="*/ 2521990 h 3427060"/>
              <a:gd name="connsiteX3" fmla="*/ 0 w 2734983"/>
              <a:gd name="connsiteY3" fmla="*/ 3427060 h 3427060"/>
              <a:gd name="connsiteX4" fmla="*/ 0 w 2734983"/>
              <a:gd name="connsiteY4" fmla="*/ 317241 h 3427060"/>
              <a:gd name="connsiteX0" fmla="*/ 0 w 2734983"/>
              <a:gd name="connsiteY0" fmla="*/ 317241 h 2969860"/>
              <a:gd name="connsiteX1" fmla="*/ 1363383 w 2734983"/>
              <a:gd name="connsiteY1" fmla="*/ 0 h 2969860"/>
              <a:gd name="connsiteX2" fmla="*/ 2734983 w 2734983"/>
              <a:gd name="connsiteY2" fmla="*/ 2521990 h 2969860"/>
              <a:gd name="connsiteX3" fmla="*/ 1408923 w 2734983"/>
              <a:gd name="connsiteY3" fmla="*/ 2969860 h 2969860"/>
              <a:gd name="connsiteX4" fmla="*/ 0 w 2734983"/>
              <a:gd name="connsiteY4" fmla="*/ 317241 h 2969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600">
                <a:solidFill>
                  <a:schemeClr val="bg1"/>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TextBox 22"/>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10217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2187314" cy="4000500"/>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0"/>
          </p:nvPr>
        </p:nvSpPr>
        <p:spPr>
          <a:xfrm>
            <a:off x="4265098" y="1704098"/>
            <a:ext cx="3633145" cy="2288465"/>
          </a:xfrm>
        </p:spPr>
        <p:txBody>
          <a:bodyPr>
            <a:normAutofit/>
          </a:bodyPr>
          <a:lstStyle>
            <a:lvl1pPr>
              <a:defRPr sz="20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016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140431"/>
            <a:ext cx="12192000" cy="3241193"/>
          </a:xfrm>
        </p:spPr>
        <p:txBody>
          <a:bodyPr/>
          <a:lstStyle>
            <a:lvl1pPr>
              <a:defRPr>
                <a:solidFill>
                  <a:schemeClr val="accent2"/>
                </a:solidFill>
              </a:defRPr>
            </a:lvl1pPr>
          </a:lstStyle>
          <a:p>
            <a:endParaRPr lang="id-ID"/>
          </a:p>
        </p:txBody>
      </p:sp>
      <p:sp>
        <p:nvSpPr>
          <p:cNvPr id="13" name="Rectangle 12"/>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4" name="Rectangle 13"/>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2" name="TextBox 21"/>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3" name="Group 22"/>
          <p:cNvGrpSpPr/>
          <p:nvPr userDrawn="1"/>
        </p:nvGrpSpPr>
        <p:grpSpPr>
          <a:xfrm>
            <a:off x="347419" y="6409324"/>
            <a:ext cx="224082" cy="221156"/>
            <a:chOff x="4328868" y="5502988"/>
            <a:chExt cx="500307" cy="493774"/>
          </a:xfrm>
        </p:grpSpPr>
        <p:sp>
          <p:nvSpPr>
            <p:cNvPr id="24" name="Freeform 23">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6" name="Group 25"/>
          <p:cNvGrpSpPr/>
          <p:nvPr userDrawn="1"/>
        </p:nvGrpSpPr>
        <p:grpSpPr>
          <a:xfrm flipH="1">
            <a:off x="933709" y="6409324"/>
            <a:ext cx="224082" cy="221156"/>
            <a:chOff x="4328868" y="5502988"/>
            <a:chExt cx="500307" cy="493774"/>
          </a:xfrm>
        </p:grpSpPr>
        <p:sp>
          <p:nvSpPr>
            <p:cNvPr id="27" name="Freeform 26">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29" name="Straight Connector 28"/>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719666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516313"/>
            <a:ext cx="1366837" cy="1366837"/>
          </a:xfrm>
          <a:prstGeom prst="ellipse">
            <a:avLst/>
          </a:prstGeom>
          <a:ln w="57150">
            <a:solidFill>
              <a:schemeClr val="accent1"/>
            </a:solidFill>
          </a:ln>
        </p:spPr>
        <p:txBody>
          <a:bodyPr>
            <a:normAutofit/>
          </a:bodyPr>
          <a:lstStyle>
            <a:lvl1pPr>
              <a:defRPr sz="1400">
                <a:solidFill>
                  <a:schemeClr val="accent2"/>
                </a:solidFill>
              </a:defRPr>
            </a:lvl1pPr>
          </a:lstStyle>
          <a:p>
            <a:endParaRPr lang="id-ID"/>
          </a:p>
        </p:txBody>
      </p:sp>
      <p:sp>
        <p:nvSpPr>
          <p:cNvPr id="16" name="Picture Placeholder 3"/>
          <p:cNvSpPr>
            <a:spLocks noGrp="1"/>
          </p:cNvSpPr>
          <p:nvPr>
            <p:ph type="pic" sz="quarter" idx="11"/>
          </p:nvPr>
        </p:nvSpPr>
        <p:spPr>
          <a:xfrm>
            <a:off x="9529057" y="4823209"/>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3" name="Rectangle 22"/>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4" name="TextBox 23"/>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5" name="Group 24"/>
          <p:cNvGrpSpPr/>
          <p:nvPr userDrawn="1"/>
        </p:nvGrpSpPr>
        <p:grpSpPr>
          <a:xfrm>
            <a:off x="347419" y="6409324"/>
            <a:ext cx="224082" cy="221156"/>
            <a:chOff x="4328868" y="5502988"/>
            <a:chExt cx="500307" cy="493774"/>
          </a:xfrm>
        </p:grpSpPr>
        <p:sp>
          <p:nvSpPr>
            <p:cNvPr id="26" name="Freeform 25">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8" name="Group 27"/>
          <p:cNvGrpSpPr/>
          <p:nvPr userDrawn="1"/>
        </p:nvGrpSpPr>
        <p:grpSpPr>
          <a:xfrm flipH="1">
            <a:off x="933709" y="6409324"/>
            <a:ext cx="224082" cy="221156"/>
            <a:chOff x="4328868" y="5502988"/>
            <a:chExt cx="500307" cy="493774"/>
          </a:xfrm>
        </p:grpSpPr>
        <p:sp>
          <p:nvSpPr>
            <p:cNvPr id="29" name="Freeform 28">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1" name="Straight Connector 30"/>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402226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96106" y="3614791"/>
            <a:ext cx="1366837" cy="1366837"/>
          </a:xfrm>
          <a:prstGeom prst="ellipse">
            <a:avLst/>
          </a:prstGeom>
          <a:ln w="57150">
            <a:solidFill>
              <a:schemeClr val="accent5"/>
            </a:solidFill>
          </a:ln>
        </p:spPr>
        <p:txBody>
          <a:bodyPr>
            <a:normAutofit/>
          </a:bodyPr>
          <a:lstStyle>
            <a:lvl1pPr>
              <a:defRPr sz="1400">
                <a:solidFill>
                  <a:schemeClr val="accent2"/>
                </a:solidFill>
              </a:defRPr>
            </a:lvl1pPr>
          </a:lstStyle>
          <a:p>
            <a:endParaRPr lang="id-ID" dirty="0"/>
          </a:p>
        </p:txBody>
      </p:sp>
      <p:sp>
        <p:nvSpPr>
          <p:cNvPr id="16" name="Picture Placeholder 3"/>
          <p:cNvSpPr>
            <a:spLocks noGrp="1"/>
          </p:cNvSpPr>
          <p:nvPr>
            <p:ph type="pic" sz="quarter" idx="11"/>
          </p:nvPr>
        </p:nvSpPr>
        <p:spPr>
          <a:xfrm>
            <a:off x="9529057" y="4921687"/>
            <a:ext cx="1366837" cy="1366837"/>
          </a:xfrm>
          <a:prstGeom prst="ellipse">
            <a:avLst/>
          </a:prstGeom>
          <a:ln w="57150">
            <a:solidFill>
              <a:schemeClr val="accent6"/>
            </a:solidFill>
          </a:ln>
        </p:spPr>
        <p:txBody>
          <a:bodyPr>
            <a:normAutofit/>
          </a:bodyPr>
          <a:lstStyle>
            <a:lvl1pPr>
              <a:defRPr sz="1400">
                <a:solidFill>
                  <a:schemeClr val="accent2"/>
                </a:solidFill>
              </a:defRPr>
            </a:lvl1pPr>
          </a:lstStyle>
          <a:p>
            <a:endParaRPr lang="id-ID" dirty="0"/>
          </a:p>
        </p:txBody>
      </p:sp>
      <p:sp>
        <p:nvSpPr>
          <p:cNvPr id="49" name="Picture Placeholder 3"/>
          <p:cNvSpPr>
            <a:spLocks noGrp="1"/>
          </p:cNvSpPr>
          <p:nvPr>
            <p:ph type="pic" sz="quarter" idx="12"/>
          </p:nvPr>
        </p:nvSpPr>
        <p:spPr>
          <a:xfrm>
            <a:off x="1296106" y="971203"/>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50" name="Picture Placeholder 3"/>
          <p:cNvSpPr>
            <a:spLocks noGrp="1"/>
          </p:cNvSpPr>
          <p:nvPr>
            <p:ph type="pic" sz="quarter" idx="13"/>
          </p:nvPr>
        </p:nvSpPr>
        <p:spPr>
          <a:xfrm>
            <a:off x="9529057" y="2278099"/>
            <a:ext cx="1366837" cy="1366837"/>
          </a:xfrm>
          <a:prstGeom prst="ellipse">
            <a:avLst/>
          </a:prstGeom>
          <a:ln w="57150">
            <a:solidFill>
              <a:schemeClr val="accent4"/>
            </a:solidFill>
          </a:ln>
        </p:spPr>
        <p:txBody>
          <a:bodyPr>
            <a:normAutofit/>
          </a:bodyPr>
          <a:lstStyle>
            <a:lvl1pPr>
              <a:defRPr sz="1400">
                <a:solidFill>
                  <a:schemeClr val="accent2"/>
                </a:solidFill>
              </a:defRPr>
            </a:lvl1pPr>
          </a:lstStyle>
          <a:p>
            <a:endParaRPr lang="id-ID" dirty="0"/>
          </a:p>
        </p:txBody>
      </p:sp>
      <p:sp>
        <p:nvSpPr>
          <p:cNvPr id="24" name="Rectangle 2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5" name="Rectangle 2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26" name="TextBox 2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7" name="Group 26"/>
          <p:cNvGrpSpPr/>
          <p:nvPr userDrawn="1"/>
        </p:nvGrpSpPr>
        <p:grpSpPr>
          <a:xfrm>
            <a:off x="347419" y="6409324"/>
            <a:ext cx="224082" cy="221156"/>
            <a:chOff x="4328868" y="5502988"/>
            <a:chExt cx="500307" cy="493774"/>
          </a:xfrm>
        </p:grpSpPr>
        <p:sp>
          <p:nvSpPr>
            <p:cNvPr id="28" name="Freeform 2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30" name="Group 29"/>
          <p:cNvGrpSpPr/>
          <p:nvPr userDrawn="1"/>
        </p:nvGrpSpPr>
        <p:grpSpPr>
          <a:xfrm flipH="1">
            <a:off x="933709" y="6409324"/>
            <a:ext cx="224082" cy="221156"/>
            <a:chOff x="4328868" y="5502988"/>
            <a:chExt cx="500307" cy="493774"/>
          </a:xfrm>
        </p:grpSpPr>
        <p:sp>
          <p:nvSpPr>
            <p:cNvPr id="31" name="Freeform 3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3" name="Straight Connector 32"/>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78823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96106" y="971203"/>
            <a:ext cx="1366837" cy="1366837"/>
          </a:xfrm>
          <a:prstGeom prst="ellipse">
            <a:avLst/>
          </a:prstGeom>
          <a:ln w="57150">
            <a:solidFill>
              <a:schemeClr val="accent2"/>
            </a:solidFill>
          </a:ln>
        </p:spPr>
        <p:txBody>
          <a:bodyPr>
            <a:normAutofit/>
          </a:bodyPr>
          <a:lstStyle>
            <a:lvl1pPr>
              <a:defRPr sz="1400">
                <a:solidFill>
                  <a:schemeClr val="accent5"/>
                </a:solidFill>
              </a:defRPr>
            </a:lvl1pPr>
          </a:lstStyle>
          <a:p>
            <a:endParaRPr lang="id-ID" dirty="0"/>
          </a:p>
        </p:txBody>
      </p:sp>
      <p:sp>
        <p:nvSpPr>
          <p:cNvPr id="10" name="Picture Placeholder 3"/>
          <p:cNvSpPr>
            <a:spLocks noGrp="1"/>
          </p:cNvSpPr>
          <p:nvPr>
            <p:ph type="pic" sz="quarter" idx="13"/>
          </p:nvPr>
        </p:nvSpPr>
        <p:spPr>
          <a:xfrm>
            <a:off x="9529057" y="2278099"/>
            <a:ext cx="1366837" cy="1366837"/>
          </a:xfrm>
          <a:prstGeom prst="ellipse">
            <a:avLst/>
          </a:prstGeom>
          <a:ln w="57150">
            <a:solidFill>
              <a:schemeClr val="accent3"/>
            </a:solidFill>
          </a:ln>
        </p:spPr>
        <p:txBody>
          <a:bodyPr>
            <a:normAutofit/>
          </a:bodyPr>
          <a:lstStyle>
            <a:lvl1pPr>
              <a:defRPr sz="1400">
                <a:solidFill>
                  <a:schemeClr val="accent2"/>
                </a:solidFill>
              </a:defRPr>
            </a:lvl1pPr>
          </a:lstStyle>
          <a:p>
            <a:endParaRPr lang="id-ID" dirty="0"/>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053276"/>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937125" y="3083109"/>
            <a:ext cx="2317750" cy="2317750"/>
          </a:xfrm>
          <a:prstGeom prst="ellipse">
            <a:avLst/>
          </a:prstGeom>
          <a:ln w="98425">
            <a:solidFill>
              <a:schemeClr val="accent6"/>
            </a:solidFill>
          </a:ln>
        </p:spPr>
        <p:txBody>
          <a:bodyPr>
            <a:normAutofit/>
          </a:bodyPr>
          <a:lstStyle>
            <a:lvl1pPr>
              <a:defRPr sz="2400">
                <a:solidFill>
                  <a:schemeClr val="accent2"/>
                </a:solidFill>
              </a:defRPr>
            </a:lvl1pPr>
          </a:lstStyle>
          <a:p>
            <a:endParaRPr lang="id-ID"/>
          </a:p>
        </p:txBody>
      </p:sp>
    </p:spTree>
    <p:extLst>
      <p:ext uri="{BB962C8B-B14F-4D97-AF65-F5344CB8AC3E}">
        <p14:creationId xmlns:p14="http://schemas.microsoft.com/office/powerpoint/2010/main" val="103575442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5399088"/>
          </a:xfrm>
        </p:spPr>
        <p:txBody>
          <a:bodyPr>
            <a:normAutofit/>
          </a:bodyPr>
          <a:lstStyle>
            <a:lvl1pPr>
              <a:defRPr sz="3600">
                <a:solidFill>
                  <a:schemeClr val="accent2"/>
                </a:solidFill>
              </a:defRPr>
            </a:lvl1pPr>
          </a:lstStyle>
          <a:p>
            <a:endParaRPr lang="id-ID"/>
          </a:p>
        </p:txBody>
      </p:sp>
      <p:sp>
        <p:nvSpPr>
          <p:cNvPr id="14" name="Rectangle 13"/>
          <p:cNvSpPr/>
          <p:nvPr userDrawn="1"/>
        </p:nvSpPr>
        <p:spPr>
          <a:xfrm>
            <a:off x="11528983" y="273543"/>
            <a:ext cx="461914" cy="3676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5" name="Rectangle 14"/>
          <p:cNvSpPr/>
          <p:nvPr userDrawn="1"/>
        </p:nvSpPr>
        <p:spPr>
          <a:xfrm>
            <a:off x="11528983" y="641189"/>
            <a:ext cx="461914"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0"/>
          </a:p>
        </p:txBody>
      </p:sp>
      <p:sp>
        <p:nvSpPr>
          <p:cNvPr id="16" name="TextBox 15"/>
          <p:cNvSpPr txBox="1"/>
          <p:nvPr userDrawn="1"/>
        </p:nvSpPr>
        <p:spPr>
          <a:xfrm>
            <a:off x="11560205" y="305131"/>
            <a:ext cx="399469"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a:t>
            </a:fld>
            <a:endParaRPr lang="id-ID" sz="1100" dirty="0">
              <a:solidFill>
                <a:schemeClr val="bg1"/>
              </a:solidFill>
            </a:endParaRPr>
          </a:p>
        </p:txBody>
      </p:sp>
      <p:grpSp>
        <p:nvGrpSpPr>
          <p:cNvPr id="24" name="Group 23"/>
          <p:cNvGrpSpPr/>
          <p:nvPr userDrawn="1"/>
        </p:nvGrpSpPr>
        <p:grpSpPr>
          <a:xfrm>
            <a:off x="347419" y="6409324"/>
            <a:ext cx="224082" cy="221156"/>
            <a:chOff x="4328868" y="5502988"/>
            <a:chExt cx="500307" cy="493774"/>
          </a:xfrm>
        </p:grpSpPr>
        <p:sp>
          <p:nvSpPr>
            <p:cNvPr id="25" name="Freeform 24">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27" name="Group 26"/>
          <p:cNvGrpSpPr/>
          <p:nvPr userDrawn="1"/>
        </p:nvGrpSpPr>
        <p:grpSpPr>
          <a:xfrm flipH="1">
            <a:off x="933709" y="6409324"/>
            <a:ext cx="224082" cy="221156"/>
            <a:chOff x="4328868" y="5502988"/>
            <a:chExt cx="500307" cy="493774"/>
          </a:xfrm>
        </p:grpSpPr>
        <p:sp>
          <p:nvSpPr>
            <p:cNvPr id="28" name="Freeform 27">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a:p>
          </p:txBody>
        </p:sp>
      </p:grpSp>
      <p:cxnSp>
        <p:nvCxnSpPr>
          <p:cNvPr id="30" name="Straight Connector 29"/>
          <p:cNvCxnSpPr/>
          <p:nvPr userDrawn="1"/>
        </p:nvCxnSpPr>
        <p:spPr>
          <a:xfrm>
            <a:off x="552709" y="6522684"/>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1938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FBC63-C649-42C3-9C85-0F873F8F0B35}" type="datetimeFigureOut">
              <a:rPr lang="id-ID" smtClean="0"/>
              <a:t>12/12/2018</a:t>
            </a:fld>
            <a:endParaRPr lang="id-ID"/>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76DFD3-2AF0-4B06-81C8-CF1C6F54D29C}" type="slidenum">
              <a:rPr lang="id-ID" smtClean="0"/>
              <a:t>‹#›</a:t>
            </a:fld>
            <a:endParaRPr lang="id-ID"/>
          </a:p>
        </p:txBody>
      </p:sp>
    </p:spTree>
    <p:extLst>
      <p:ext uri="{BB962C8B-B14F-4D97-AF65-F5344CB8AC3E}">
        <p14:creationId xmlns:p14="http://schemas.microsoft.com/office/powerpoint/2010/main" val="13730609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59" r:id="rId13"/>
    <p:sldLayoutId id="2147483661" r:id="rId14"/>
    <p:sldLayoutId id="2147483662" r:id="rId15"/>
    <p:sldLayoutId id="2147483663" r:id="rId16"/>
    <p:sldLayoutId id="2147483664" r:id="rId17"/>
    <p:sldLayoutId id="2147483665" r:id="rId18"/>
    <p:sldLayoutId id="2147483666" r:id="rId19"/>
    <p:sldLayoutId id="2147483670" r:id="rId20"/>
    <p:sldLayoutId id="2147483668" r:id="rId21"/>
    <p:sldLayoutId id="2147483667" r:id="rId22"/>
    <p:sldLayoutId id="2147483669" r:id="rId23"/>
    <p:sldLayoutId id="2147483672" r:id="rId24"/>
    <p:sldLayoutId id="2147483674"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ageing-equal.org/"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19" name="Rectangle 18"/>
          <p:cNvSpPr/>
          <p:nvPr/>
        </p:nvSpPr>
        <p:spPr>
          <a:xfrm>
            <a:off x="1265074" y="958437"/>
            <a:ext cx="9968746" cy="2462213"/>
          </a:xfrm>
          <a:prstGeom prst="rect">
            <a:avLst/>
          </a:prstGeom>
          <a:noFill/>
        </p:spPr>
        <p:txBody>
          <a:bodyPr wrap="square">
            <a:spAutoFit/>
          </a:bodyPr>
          <a:lstStyle/>
          <a:p>
            <a:pPr algn="ctr"/>
            <a:r>
              <a:rPr lang="en-GB" sz="5400" b="1" dirty="0" smtClean="0">
                <a:solidFill>
                  <a:schemeClr val="bg1"/>
                </a:solidFill>
                <a:latin typeface="Arial" panose="020B0604020202020204" pitchFamily="34" charset="0"/>
                <a:cs typeface="Arial" panose="020B0604020202020204" pitchFamily="34" charset="0"/>
              </a:rPr>
              <a:t>How </a:t>
            </a:r>
            <a:r>
              <a:rPr lang="en-GB" sz="5400" b="1" dirty="0">
                <a:solidFill>
                  <a:schemeClr val="bg1"/>
                </a:solidFill>
                <a:latin typeface="Arial" panose="020B0604020202020204" pitchFamily="34" charset="0"/>
                <a:cs typeface="Arial" panose="020B0604020202020204" pitchFamily="34" charset="0"/>
              </a:rPr>
              <a:t>ageism</a:t>
            </a:r>
            <a:r>
              <a:rPr lang="en-GB" sz="5400" b="1" dirty="0" smtClean="0">
                <a:solidFill>
                  <a:schemeClr val="bg1"/>
                </a:solidFill>
                <a:latin typeface="Arial" panose="020B0604020202020204" pitchFamily="34" charset="0"/>
                <a:cs typeface="Arial" panose="020B0604020202020204" pitchFamily="34" charset="0"/>
              </a:rPr>
              <a:t> affects</a:t>
            </a:r>
            <a:br>
              <a:rPr lang="en-GB" sz="5400" b="1" dirty="0" smtClean="0">
                <a:solidFill>
                  <a:schemeClr val="bg1"/>
                </a:solidFill>
                <a:latin typeface="Arial" panose="020B0604020202020204" pitchFamily="34" charset="0"/>
                <a:cs typeface="Arial" panose="020B0604020202020204" pitchFamily="34" charset="0"/>
              </a:rPr>
            </a:br>
            <a:r>
              <a:rPr lang="en-GB" sz="5400" b="1" dirty="0" smtClean="0">
                <a:solidFill>
                  <a:schemeClr val="bg1"/>
                </a:solidFill>
                <a:latin typeface="Arial" panose="020B0604020202020204" pitchFamily="34" charset="0"/>
                <a:cs typeface="Arial" panose="020B0604020202020204" pitchFamily="34" charset="0"/>
              </a:rPr>
              <a:t>our </a:t>
            </a:r>
            <a:r>
              <a:rPr lang="en-GB" sz="5400" b="1" dirty="0">
                <a:solidFill>
                  <a:schemeClr val="bg1"/>
                </a:solidFill>
                <a:latin typeface="Arial" panose="020B0604020202020204" pitchFamily="34" charset="0"/>
                <a:cs typeface="Arial" panose="020B0604020202020204" pitchFamily="34" charset="0"/>
              </a:rPr>
              <a:t>human rights </a:t>
            </a:r>
            <a:r>
              <a:rPr lang="en-GB" sz="5400" b="1" dirty="0" smtClean="0">
                <a:solidFill>
                  <a:schemeClr val="bg1"/>
                </a:solidFill>
                <a:latin typeface="Arial" panose="020B0604020202020204" pitchFamily="34" charset="0"/>
                <a:cs typeface="Arial" panose="020B0604020202020204" pitchFamily="34" charset="0"/>
              </a:rPr>
              <a:t>in older </a:t>
            </a:r>
            <a:r>
              <a:rPr lang="en-GB" sz="5400" b="1" dirty="0" smtClean="0">
                <a:solidFill>
                  <a:schemeClr val="bg1"/>
                </a:solidFill>
                <a:latin typeface="Arial" panose="020B0604020202020204" pitchFamily="34" charset="0"/>
                <a:cs typeface="Arial" panose="020B0604020202020204" pitchFamily="34" charset="0"/>
              </a:rPr>
              <a:t>age</a:t>
            </a:r>
          </a:p>
          <a:p>
            <a:pPr algn="ctr">
              <a:spcBef>
                <a:spcPts val="1200"/>
              </a:spcBef>
            </a:pPr>
            <a:r>
              <a:rPr lang="en-GB" sz="3600" dirty="0" smtClean="0">
                <a:solidFill>
                  <a:schemeClr val="bg1"/>
                </a:solidFill>
                <a:latin typeface="Arial" panose="020B0604020202020204" pitchFamily="34" charset="0"/>
                <a:cs typeface="Arial" panose="020B0604020202020204" pitchFamily="34" charset="0"/>
              </a:rPr>
              <a:t>The #</a:t>
            </a:r>
            <a:r>
              <a:rPr lang="en-GB" sz="3600" dirty="0" err="1" smtClean="0">
                <a:solidFill>
                  <a:schemeClr val="bg1"/>
                </a:solidFill>
                <a:latin typeface="Arial" panose="020B0604020202020204" pitchFamily="34" charset="0"/>
                <a:cs typeface="Arial" panose="020B0604020202020204" pitchFamily="34" charset="0"/>
              </a:rPr>
              <a:t>AgeingEqual</a:t>
            </a:r>
            <a:r>
              <a:rPr lang="en-GB" sz="3600" dirty="0" smtClean="0">
                <a:solidFill>
                  <a:schemeClr val="bg1"/>
                </a:solidFill>
                <a:latin typeface="Arial" panose="020B0604020202020204" pitchFamily="34" charset="0"/>
                <a:cs typeface="Arial" panose="020B0604020202020204" pitchFamily="34" charset="0"/>
              </a:rPr>
              <a:t> campaign experience</a:t>
            </a:r>
            <a:endParaRPr lang="id-ID" sz="3600" dirty="0">
              <a:solidFill>
                <a:schemeClr val="bg1"/>
              </a:solidFill>
              <a:latin typeface="Arial" panose="020B0604020202020204" pitchFamily="34" charset="0"/>
              <a:cs typeface="Arial" panose="020B0604020202020204" pitchFamily="34" charset="0"/>
            </a:endParaRPr>
          </a:p>
        </p:txBody>
      </p:sp>
      <p:cxnSp>
        <p:nvCxnSpPr>
          <p:cNvPr id="15" name="Straight Connector 14"/>
          <p:cNvCxnSpPr/>
          <p:nvPr/>
        </p:nvCxnSpPr>
        <p:spPr>
          <a:xfrm>
            <a:off x="5087007" y="4557854"/>
            <a:ext cx="0" cy="2279125"/>
          </a:xfrm>
          <a:prstGeom prst="line">
            <a:avLst/>
          </a:prstGeom>
          <a:ln w="25400">
            <a:solidFill>
              <a:schemeClr val="bg1">
                <a:lumMod val="85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3467007" y="4174307"/>
            <a:ext cx="3240000" cy="32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897007" y="4826268"/>
            <a:ext cx="3240000" cy="32400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0000000-0000-0000-0000-000000000000}"/>
              </a:ext>
            </a:extLst>
          </p:cNvPr>
          <p:cNvPicPr>
            <a:picLocks noChangeAspect="1"/>
          </p:cNvPicPr>
          <p:nvPr/>
        </p:nvPicPr>
        <p:blipFill>
          <a:blip r:embed="rId3">
            <a:lum/>
            <a:alphaModFix/>
          </a:blip>
          <a:srcRect/>
          <a:stretch>
            <a:fillRect/>
          </a:stretch>
        </p:blipFill>
        <p:spPr>
          <a:xfrm>
            <a:off x="3924567" y="4826268"/>
            <a:ext cx="2324880" cy="1431581"/>
          </a:xfrm>
          <a:prstGeom prst="rect">
            <a:avLst/>
          </a:prstGeom>
          <a:noFill/>
          <a:ln>
            <a:noFill/>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7007" y="5284277"/>
            <a:ext cx="1800000" cy="1800000"/>
          </a:xfrm>
          <a:prstGeom prst="rect">
            <a:avLst/>
          </a:prstGeom>
        </p:spPr>
      </p:pic>
    </p:spTree>
    <p:extLst>
      <p:ext uri="{BB962C8B-B14F-4D97-AF65-F5344CB8AC3E}">
        <p14:creationId xmlns:p14="http://schemas.microsoft.com/office/powerpoint/2010/main" val="24073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441723"/>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sp>
        <p:nvSpPr>
          <p:cNvPr id="3" name="TextBox 2"/>
          <p:cNvSpPr txBox="1"/>
          <p:nvPr/>
        </p:nvSpPr>
        <p:spPr>
          <a:xfrm>
            <a:off x="6818243" y="1295400"/>
            <a:ext cx="5155880" cy="4801314"/>
          </a:xfrm>
          <a:prstGeom prst="rect">
            <a:avLst/>
          </a:prstGeom>
          <a:noFill/>
        </p:spPr>
        <p:txBody>
          <a:bodyPr wrap="square" rtlCol="0">
            <a:spAutoFit/>
          </a:bodyPr>
          <a:lstStyle/>
          <a:p>
            <a:pPr algn="ctr"/>
            <a:r>
              <a:rPr lang="en-US" sz="3400" dirty="0" smtClean="0"/>
              <a:t>“</a:t>
            </a:r>
            <a:r>
              <a:rPr lang="en-US" sz="3400" dirty="0"/>
              <a:t>Everyone is entitled to all the rights </a:t>
            </a:r>
            <a:r>
              <a:rPr lang="en-US" sz="3400" dirty="0" smtClean="0"/>
              <a:t>and</a:t>
            </a:r>
            <a:r>
              <a:rPr lang="en-GB" sz="3400" dirty="0"/>
              <a:t> </a:t>
            </a:r>
            <a:r>
              <a:rPr lang="en-US" sz="3400" dirty="0" smtClean="0"/>
              <a:t>freedoms </a:t>
            </a:r>
            <a:r>
              <a:rPr lang="en-US" sz="3400" dirty="0"/>
              <a:t>set forth in this Declaration </a:t>
            </a:r>
            <a:r>
              <a:rPr lang="en-US" sz="3400" b="1" dirty="0" smtClean="0">
                <a:solidFill>
                  <a:srgbClr val="3260A1"/>
                </a:solidFill>
              </a:rPr>
              <a:t>without</a:t>
            </a:r>
            <a:r>
              <a:rPr lang="en-GB" sz="3400" b="1" dirty="0">
                <a:solidFill>
                  <a:srgbClr val="3260A1"/>
                </a:solidFill>
              </a:rPr>
              <a:t> </a:t>
            </a:r>
            <a:r>
              <a:rPr lang="en-US" sz="3400" b="1" dirty="0" smtClean="0">
                <a:solidFill>
                  <a:srgbClr val="3260A1"/>
                </a:solidFill>
              </a:rPr>
              <a:t>distinction </a:t>
            </a:r>
            <a:r>
              <a:rPr lang="en-US" sz="3400" b="1" dirty="0">
                <a:solidFill>
                  <a:srgbClr val="3260A1"/>
                </a:solidFill>
              </a:rPr>
              <a:t>of any kind </a:t>
            </a:r>
            <a:r>
              <a:rPr lang="en-US" sz="3400" dirty="0"/>
              <a:t>such as race, </a:t>
            </a:r>
            <a:r>
              <a:rPr lang="en-US" sz="3400" dirty="0" smtClean="0"/>
              <a:t>color,</a:t>
            </a:r>
            <a:r>
              <a:rPr lang="en-GB" sz="3400" dirty="0"/>
              <a:t> </a:t>
            </a:r>
            <a:r>
              <a:rPr lang="en-US" sz="3400" dirty="0" smtClean="0"/>
              <a:t>sex</a:t>
            </a:r>
            <a:r>
              <a:rPr lang="en-US" sz="3400" dirty="0"/>
              <a:t>, language, religion, political or </a:t>
            </a:r>
            <a:r>
              <a:rPr lang="en-US" sz="3400" dirty="0" smtClean="0"/>
              <a:t>other</a:t>
            </a:r>
            <a:r>
              <a:rPr lang="en-GB" sz="3400" dirty="0"/>
              <a:t> </a:t>
            </a:r>
            <a:r>
              <a:rPr lang="en-US" sz="3400" dirty="0" smtClean="0"/>
              <a:t>opinion</a:t>
            </a:r>
            <a:r>
              <a:rPr lang="en-US" sz="3400" dirty="0"/>
              <a:t>, national or social origin, </a:t>
            </a:r>
            <a:r>
              <a:rPr lang="en-US" sz="3400" dirty="0" smtClean="0"/>
              <a:t>property,</a:t>
            </a:r>
            <a:r>
              <a:rPr lang="en-GB" sz="3400" dirty="0"/>
              <a:t> </a:t>
            </a:r>
            <a:r>
              <a:rPr lang="en-US" sz="3400" dirty="0" smtClean="0"/>
              <a:t>birth </a:t>
            </a:r>
            <a:r>
              <a:rPr lang="en-US" sz="3400" dirty="0"/>
              <a:t>or</a:t>
            </a:r>
            <a:r>
              <a:rPr lang="en-GB" sz="3400" dirty="0"/>
              <a:t> </a:t>
            </a:r>
            <a:r>
              <a:rPr lang="en-GB" sz="3400" b="1" dirty="0">
                <a:solidFill>
                  <a:srgbClr val="3260A1"/>
                </a:solidFill>
              </a:rPr>
              <a:t>other status</a:t>
            </a:r>
            <a:r>
              <a:rPr lang="en-GB" sz="3400" dirty="0"/>
              <a:t>”</a:t>
            </a:r>
          </a:p>
        </p:txBody>
      </p:sp>
      <p:sp>
        <p:nvSpPr>
          <p:cNvPr id="4" name="TextBox 3"/>
          <p:cNvSpPr txBox="1"/>
          <p:nvPr/>
        </p:nvSpPr>
        <p:spPr>
          <a:xfrm>
            <a:off x="394115" y="306733"/>
            <a:ext cx="6662668" cy="707886"/>
          </a:xfrm>
          <a:prstGeom prst="rect">
            <a:avLst/>
          </a:prstGeom>
          <a:noFill/>
        </p:spPr>
        <p:txBody>
          <a:bodyPr wrap="square" rtlCol="0">
            <a:spAutoFit/>
          </a:bodyPr>
          <a:lstStyle/>
          <a:p>
            <a:r>
              <a:rPr lang="en-GB" sz="4000" i="1" dirty="0" smtClean="0">
                <a:solidFill>
                  <a:schemeClr val="accent2"/>
                </a:solidFill>
              </a:rPr>
              <a:t>Principle of Equality </a:t>
            </a:r>
            <a:r>
              <a:rPr lang="en-GB" sz="2800" dirty="0">
                <a:solidFill>
                  <a:schemeClr val="accent2"/>
                </a:solidFill>
              </a:rPr>
              <a:t>(</a:t>
            </a:r>
            <a:r>
              <a:rPr lang="en-GB" sz="2800" dirty="0" smtClean="0">
                <a:solidFill>
                  <a:schemeClr val="accent2"/>
                </a:solidFill>
              </a:rPr>
              <a:t>Art. 2, UDHR)</a:t>
            </a:r>
            <a:endParaRPr lang="en-GB" sz="4000" dirty="0">
              <a:solidFill>
                <a:schemeClr val="accent2"/>
              </a:solidFill>
            </a:endParaRPr>
          </a:p>
        </p:txBody>
      </p:sp>
      <p:pic>
        <p:nvPicPr>
          <p:cNvPr id="1026" name="Picture 2" descr="http://ageing-equal.org/wp-content/uploads/2018/09/UDHR-image-680x5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6477000" cy="485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0185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441723"/>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986" t="13549" r="4141" b="13604"/>
          <a:stretch/>
        </p:blipFill>
        <p:spPr>
          <a:xfrm>
            <a:off x="-7800" y="1439916"/>
            <a:ext cx="12207600" cy="2547242"/>
          </a:xfrm>
          <a:prstGeom prst="rect">
            <a:avLst/>
          </a:prstGeom>
        </p:spPr>
      </p:pic>
      <p:sp>
        <p:nvSpPr>
          <p:cNvPr id="8" name="TextBox 7"/>
          <p:cNvSpPr txBox="1"/>
          <p:nvPr/>
        </p:nvSpPr>
        <p:spPr>
          <a:xfrm>
            <a:off x="394115" y="306733"/>
            <a:ext cx="6662668" cy="707886"/>
          </a:xfrm>
          <a:prstGeom prst="rect">
            <a:avLst/>
          </a:prstGeom>
          <a:noFill/>
        </p:spPr>
        <p:txBody>
          <a:bodyPr wrap="square" rtlCol="0">
            <a:spAutoFit/>
          </a:bodyPr>
          <a:lstStyle/>
          <a:p>
            <a:r>
              <a:rPr lang="en-GB" sz="4000" i="1" dirty="0" smtClean="0">
                <a:solidFill>
                  <a:schemeClr val="accent2"/>
                </a:solidFill>
              </a:rPr>
              <a:t>In Practice…</a:t>
            </a:r>
            <a:endParaRPr lang="en-GB" sz="4000" dirty="0">
              <a:solidFill>
                <a:schemeClr val="accent2"/>
              </a:solidFill>
            </a:endParaRPr>
          </a:p>
        </p:txBody>
      </p:sp>
      <p:pic>
        <p:nvPicPr>
          <p:cNvPr id="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525" t="18691" r="1" b="55498"/>
          <a:stretch/>
        </p:blipFill>
        <p:spPr bwMode="auto">
          <a:xfrm>
            <a:off x="-8351" y="4571996"/>
            <a:ext cx="12208703" cy="147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3302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3925" y="1749287"/>
            <a:ext cx="10315575" cy="3847207"/>
          </a:xfrm>
          <a:prstGeom prst="rect">
            <a:avLst/>
          </a:prstGeom>
          <a:noFill/>
        </p:spPr>
        <p:txBody>
          <a:bodyPr wrap="square" rtlCol="0">
            <a:spAutoFit/>
          </a:bodyPr>
          <a:lstStyle/>
          <a:p>
            <a:pPr algn="ctr"/>
            <a:r>
              <a:rPr lang="en-GB" sz="3600" i="1" dirty="0"/>
              <a:t>Unlike other forms of </a:t>
            </a:r>
            <a:r>
              <a:rPr lang="en-GB" sz="3600" i="1" dirty="0" smtClean="0"/>
              <a:t>discrimination,</a:t>
            </a:r>
            <a:br>
              <a:rPr lang="en-GB" sz="3600" i="1" dirty="0" smtClean="0"/>
            </a:br>
            <a:r>
              <a:rPr lang="en-GB" sz="3600" b="1" i="1" dirty="0" smtClean="0"/>
              <a:t>ageism </a:t>
            </a:r>
            <a:r>
              <a:rPr lang="en-GB" sz="3600" b="1" i="1" dirty="0"/>
              <a:t>is </a:t>
            </a:r>
            <a:r>
              <a:rPr lang="en-GB" sz="3600" b="1" i="1" dirty="0">
                <a:solidFill>
                  <a:srgbClr val="3260A1"/>
                </a:solidFill>
              </a:rPr>
              <a:t>socially accepted</a:t>
            </a:r>
            <a:r>
              <a:rPr lang="en-GB" sz="3600" i="1" dirty="0">
                <a:solidFill>
                  <a:srgbClr val="3260A1"/>
                </a:solidFill>
              </a:rPr>
              <a:t> </a:t>
            </a:r>
            <a:r>
              <a:rPr lang="en-GB" sz="3600" b="1" i="1" dirty="0"/>
              <a:t>and</a:t>
            </a:r>
            <a:r>
              <a:rPr lang="en-GB" sz="3600" i="1" dirty="0"/>
              <a:t> </a:t>
            </a:r>
            <a:r>
              <a:rPr lang="en-GB" sz="3600" b="1" i="1" dirty="0">
                <a:solidFill>
                  <a:srgbClr val="3260A1"/>
                </a:solidFill>
              </a:rPr>
              <a:t>usually unchallenged</a:t>
            </a:r>
            <a:r>
              <a:rPr lang="en-GB" sz="3600" i="1" dirty="0"/>
              <a:t>, because of the subconscious </a:t>
            </a:r>
            <a:r>
              <a:rPr lang="en-GB" sz="3600" i="1" dirty="0" smtClean="0"/>
              <a:t>internalisation</a:t>
            </a:r>
          </a:p>
          <a:p>
            <a:pPr algn="ctr"/>
            <a:r>
              <a:rPr lang="en-GB" sz="3600" i="1" dirty="0" smtClean="0"/>
              <a:t>of </a:t>
            </a:r>
            <a:r>
              <a:rPr lang="en-GB" sz="3600" i="1" dirty="0"/>
              <a:t>ageist prejudices</a:t>
            </a:r>
            <a:r>
              <a:rPr lang="en-GB" sz="3600" i="1" dirty="0" smtClean="0"/>
              <a:t>.</a:t>
            </a:r>
          </a:p>
          <a:p>
            <a:pPr algn="ctr"/>
            <a:r>
              <a:rPr lang="en-GB" sz="3600" i="1" dirty="0"/>
              <a:t> </a:t>
            </a:r>
            <a:endParaRPr lang="en-GB" sz="3600" i="1" dirty="0" smtClean="0"/>
          </a:p>
          <a:p>
            <a:pPr algn="ctr"/>
            <a:r>
              <a:rPr lang="en-GB" sz="3200" b="1" smtClean="0">
                <a:solidFill>
                  <a:schemeClr val="accent2"/>
                </a:solidFill>
              </a:rPr>
              <a:t>UN </a:t>
            </a:r>
            <a:r>
              <a:rPr lang="en-GB" sz="3200" b="1" dirty="0" smtClean="0">
                <a:solidFill>
                  <a:schemeClr val="accent2"/>
                </a:solidFill>
              </a:rPr>
              <a:t>Independent Expert on the Enjoyment</a:t>
            </a:r>
            <a:br>
              <a:rPr lang="en-GB" sz="3200" b="1" dirty="0" smtClean="0">
                <a:solidFill>
                  <a:schemeClr val="accent2"/>
                </a:solidFill>
              </a:rPr>
            </a:br>
            <a:r>
              <a:rPr lang="en-GB" sz="3200" b="1" dirty="0" smtClean="0">
                <a:solidFill>
                  <a:schemeClr val="accent2"/>
                </a:solidFill>
              </a:rPr>
              <a:t>of all Human Rights by Older Persons</a:t>
            </a:r>
            <a:endParaRPr lang="en-GB" sz="3200" b="1" dirty="0">
              <a:solidFill>
                <a:schemeClr val="accent2"/>
              </a:solidFill>
            </a:endParaRPr>
          </a:p>
        </p:txBody>
      </p:sp>
    </p:spTree>
    <p:extLst>
      <p:ext uri="{BB962C8B-B14F-4D97-AF65-F5344CB8AC3E}">
        <p14:creationId xmlns:p14="http://schemas.microsoft.com/office/powerpoint/2010/main" val="40611344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47" name="Rectangle 46"/>
          <p:cNvSpPr/>
          <p:nvPr/>
        </p:nvSpPr>
        <p:spPr>
          <a:xfrm>
            <a:off x="2127379" y="2881671"/>
            <a:ext cx="7937244" cy="830997"/>
          </a:xfrm>
          <a:prstGeom prst="rect">
            <a:avLst/>
          </a:prstGeom>
          <a:noFill/>
        </p:spPr>
        <p:txBody>
          <a:bodyPr wrap="square">
            <a:spAutoFit/>
          </a:bodyPr>
          <a:lstStyle/>
          <a:p>
            <a:pPr lvl="0" algn="ctr"/>
            <a:r>
              <a:rPr lang="en-US" sz="4800" b="1" dirty="0" smtClean="0">
                <a:solidFill>
                  <a:schemeClr val="accent2"/>
                </a:solidFill>
              </a:rPr>
              <a:t>The </a:t>
            </a:r>
            <a:r>
              <a:rPr lang="en-US" sz="4800" b="1" dirty="0" smtClean="0">
                <a:solidFill>
                  <a:schemeClr val="bg1"/>
                </a:solidFill>
              </a:rPr>
              <a:t>#</a:t>
            </a:r>
            <a:r>
              <a:rPr lang="en-US" sz="4800" b="1" dirty="0" err="1" smtClean="0">
                <a:solidFill>
                  <a:schemeClr val="bg1"/>
                </a:solidFill>
              </a:rPr>
              <a:t>AgeingEqual</a:t>
            </a:r>
            <a:r>
              <a:rPr lang="en-US" sz="4800" b="1" dirty="0" smtClean="0">
                <a:solidFill>
                  <a:schemeClr val="bg1"/>
                </a:solidFill>
              </a:rPr>
              <a:t> </a:t>
            </a:r>
            <a:r>
              <a:rPr lang="en-US" sz="4800" b="1" dirty="0" smtClean="0">
                <a:solidFill>
                  <a:schemeClr val="accent2"/>
                </a:solidFill>
              </a:rPr>
              <a:t>campaign</a:t>
            </a:r>
          </a:p>
        </p:txBody>
      </p:sp>
    </p:spTree>
    <p:extLst>
      <p:ext uri="{BB962C8B-B14F-4D97-AF65-F5344CB8AC3E}">
        <p14:creationId xmlns:p14="http://schemas.microsoft.com/office/powerpoint/2010/main" val="250534840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143" y="251"/>
            <a:ext cx="472257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00396" y="489985"/>
            <a:ext cx="6467534" cy="5262979"/>
          </a:xfrm>
          <a:prstGeom prst="rect">
            <a:avLst/>
          </a:prstGeom>
          <a:noFill/>
        </p:spPr>
        <p:txBody>
          <a:bodyPr wrap="square" rtlCol="0">
            <a:spAutoFit/>
          </a:bodyPr>
          <a:lstStyle/>
          <a:p>
            <a:pPr algn="ctr"/>
            <a:endParaRPr lang="en-US" sz="3600" b="1" dirty="0" smtClean="0">
              <a:solidFill>
                <a:schemeClr val="accent2"/>
              </a:solidFill>
            </a:endParaRPr>
          </a:p>
          <a:p>
            <a:pPr algn="ctr"/>
            <a:r>
              <a:rPr lang="en-US" sz="3600" b="1" dirty="0" smtClean="0">
                <a:solidFill>
                  <a:schemeClr val="accent2"/>
                </a:solidFill>
              </a:rPr>
              <a:t>#</a:t>
            </a:r>
            <a:r>
              <a:rPr lang="en-US" sz="3600" b="1" dirty="0" err="1">
                <a:solidFill>
                  <a:schemeClr val="accent2"/>
                </a:solidFill>
              </a:rPr>
              <a:t>AgeingEqual</a:t>
            </a:r>
            <a:r>
              <a:rPr lang="en-US" sz="3600" b="1" dirty="0">
                <a:solidFill>
                  <a:schemeClr val="accent2"/>
                </a:solidFill>
              </a:rPr>
              <a:t> </a:t>
            </a:r>
            <a:r>
              <a:rPr lang="en-US" sz="3600" b="1" dirty="0" smtClean="0"/>
              <a:t>objectives</a:t>
            </a:r>
          </a:p>
          <a:p>
            <a:endParaRPr lang="en-US" sz="2400" dirty="0" smtClean="0"/>
          </a:p>
          <a:p>
            <a:pPr algn="ctr">
              <a:spcAft>
                <a:spcPts val="2400"/>
              </a:spcAft>
            </a:pPr>
            <a:r>
              <a:rPr lang="en-GB" sz="3600" dirty="0"/>
              <a:t>Raise </a:t>
            </a:r>
            <a:r>
              <a:rPr lang="en-GB" sz="3600" dirty="0" smtClean="0"/>
              <a:t>awareness of ageism</a:t>
            </a:r>
          </a:p>
          <a:p>
            <a:pPr algn="ctr">
              <a:spcAft>
                <a:spcPts val="2400"/>
              </a:spcAft>
            </a:pPr>
            <a:r>
              <a:rPr lang="en-GB" sz="3600" dirty="0"/>
              <a:t>Establish </a:t>
            </a:r>
            <a:r>
              <a:rPr lang="en-GB" sz="3600" dirty="0" smtClean="0"/>
              <a:t>a community</a:t>
            </a:r>
            <a:br>
              <a:rPr lang="en-GB" sz="3600" dirty="0" smtClean="0"/>
            </a:br>
            <a:r>
              <a:rPr lang="en-GB" sz="3600" dirty="0" smtClean="0"/>
              <a:t>of anti-ageism activists </a:t>
            </a:r>
          </a:p>
          <a:p>
            <a:pPr algn="ctr">
              <a:spcAft>
                <a:spcPts val="2400"/>
              </a:spcAft>
            </a:pPr>
            <a:r>
              <a:rPr lang="en-GB" sz="3600" dirty="0" smtClean="0"/>
              <a:t>Initiate new collaborations</a:t>
            </a:r>
            <a:endParaRPr lang="en-GB" sz="3600" dirty="0"/>
          </a:p>
          <a:p>
            <a:pPr algn="ctr">
              <a:spcAft>
                <a:spcPts val="2400"/>
              </a:spcAft>
            </a:pPr>
            <a:r>
              <a:rPr lang="en-US" sz="3600" dirty="0" smtClean="0"/>
              <a:t>Infuse </a:t>
            </a:r>
            <a:r>
              <a:rPr lang="en-US" sz="3600" dirty="0"/>
              <a:t>other policy </a:t>
            </a:r>
            <a:r>
              <a:rPr lang="en-US" sz="3600" dirty="0" smtClean="0"/>
              <a:t>dossiers</a:t>
            </a:r>
            <a:endParaRPr lang="en-GB" sz="3600" dirty="0"/>
          </a:p>
        </p:txBody>
      </p:sp>
    </p:spTree>
    <p:extLst>
      <p:ext uri="{BB962C8B-B14F-4D97-AF65-F5344CB8AC3E}">
        <p14:creationId xmlns:p14="http://schemas.microsoft.com/office/powerpoint/2010/main" val="721357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47" name="Rectangle 46"/>
          <p:cNvSpPr/>
          <p:nvPr/>
        </p:nvSpPr>
        <p:spPr>
          <a:xfrm>
            <a:off x="2127378" y="2644170"/>
            <a:ext cx="7937244" cy="1569660"/>
          </a:xfrm>
          <a:prstGeom prst="rect">
            <a:avLst/>
          </a:prstGeom>
          <a:noFill/>
        </p:spPr>
        <p:txBody>
          <a:bodyPr wrap="square">
            <a:spAutoFit/>
          </a:bodyPr>
          <a:lstStyle/>
          <a:p>
            <a:pPr lvl="0" algn="ctr"/>
            <a:r>
              <a:rPr lang="en-US" sz="4800" b="1" dirty="0" smtClean="0">
                <a:solidFill>
                  <a:schemeClr val="bg1"/>
                </a:solidFill>
              </a:rPr>
              <a:t>1.</a:t>
            </a:r>
          </a:p>
          <a:p>
            <a:pPr lvl="0" algn="ctr"/>
            <a:r>
              <a:rPr lang="en-US" sz="4800" b="1" dirty="0" smtClean="0">
                <a:solidFill>
                  <a:schemeClr val="accent2"/>
                </a:solidFill>
              </a:rPr>
              <a:t>What </a:t>
            </a:r>
            <a:r>
              <a:rPr lang="en-US" sz="4800" b="1" dirty="0" smtClean="0">
                <a:solidFill>
                  <a:schemeClr val="accent2"/>
                </a:solidFill>
              </a:rPr>
              <a:t>is ageism?</a:t>
            </a:r>
          </a:p>
        </p:txBody>
      </p:sp>
    </p:spTree>
    <p:extLst>
      <p:ext uri="{BB962C8B-B14F-4D97-AF65-F5344CB8AC3E}">
        <p14:creationId xmlns:p14="http://schemas.microsoft.com/office/powerpoint/2010/main" val="334642930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441723"/>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t="19710" r="5253" b="20000"/>
          <a:stretch/>
        </p:blipFill>
        <p:spPr>
          <a:xfrm>
            <a:off x="4432140" y="1114009"/>
            <a:ext cx="7759860" cy="4937760"/>
          </a:xfrm>
          <a:prstGeom prst="rect">
            <a:avLst/>
          </a:prstGeom>
        </p:spPr>
      </p:pic>
      <p:sp>
        <p:nvSpPr>
          <p:cNvPr id="11" name="TextBox 10"/>
          <p:cNvSpPr txBox="1"/>
          <p:nvPr/>
        </p:nvSpPr>
        <p:spPr>
          <a:xfrm>
            <a:off x="394115" y="306733"/>
            <a:ext cx="6662668" cy="707886"/>
          </a:xfrm>
          <a:prstGeom prst="rect">
            <a:avLst/>
          </a:prstGeom>
          <a:noFill/>
        </p:spPr>
        <p:txBody>
          <a:bodyPr wrap="square" rtlCol="0">
            <a:spAutoFit/>
          </a:bodyPr>
          <a:lstStyle/>
          <a:p>
            <a:r>
              <a:rPr lang="en-GB" sz="4000" i="1" dirty="0" smtClean="0">
                <a:solidFill>
                  <a:schemeClr val="accent2"/>
                </a:solidFill>
              </a:rPr>
              <a:t>Is this ageist?</a:t>
            </a:r>
            <a:endParaRPr lang="en-GB" sz="4000" dirty="0">
              <a:solidFill>
                <a:schemeClr val="accent2"/>
              </a:solidFill>
            </a:endParaRPr>
          </a:p>
        </p:txBody>
      </p:sp>
    </p:spTree>
    <p:extLst>
      <p:ext uri="{BB962C8B-B14F-4D97-AF65-F5344CB8AC3E}">
        <p14:creationId xmlns:p14="http://schemas.microsoft.com/office/powerpoint/2010/main" val="1723701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441723"/>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sp>
        <p:nvSpPr>
          <p:cNvPr id="11" name="TextBox 10"/>
          <p:cNvSpPr txBox="1"/>
          <p:nvPr/>
        </p:nvSpPr>
        <p:spPr>
          <a:xfrm>
            <a:off x="394115" y="306733"/>
            <a:ext cx="6662668" cy="707886"/>
          </a:xfrm>
          <a:prstGeom prst="rect">
            <a:avLst/>
          </a:prstGeom>
          <a:noFill/>
        </p:spPr>
        <p:txBody>
          <a:bodyPr wrap="square" rtlCol="0">
            <a:spAutoFit/>
          </a:bodyPr>
          <a:lstStyle/>
          <a:p>
            <a:r>
              <a:rPr lang="en-GB" sz="4000" i="1" dirty="0" smtClean="0">
                <a:solidFill>
                  <a:schemeClr val="accent2"/>
                </a:solidFill>
              </a:rPr>
              <a:t>And this?</a:t>
            </a:r>
            <a:endParaRPr lang="en-GB" sz="4000" dirty="0">
              <a:solidFill>
                <a:schemeClr val="accent2"/>
              </a:solidFill>
            </a:endParaRP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779119" y="228600"/>
            <a:ext cx="8412881" cy="6400800"/>
          </a:xfrm>
          <a:prstGeom prst="rect">
            <a:avLst/>
          </a:prstGeom>
        </p:spPr>
      </p:pic>
    </p:spTree>
    <p:extLst>
      <p:ext uri="{BB962C8B-B14F-4D97-AF65-F5344CB8AC3E}">
        <p14:creationId xmlns:p14="http://schemas.microsoft.com/office/powerpoint/2010/main" val="1360788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441723"/>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sp>
        <p:nvSpPr>
          <p:cNvPr id="11" name="TextBox 10"/>
          <p:cNvSpPr txBox="1"/>
          <p:nvPr/>
        </p:nvSpPr>
        <p:spPr>
          <a:xfrm>
            <a:off x="394115" y="306733"/>
            <a:ext cx="6662668" cy="707886"/>
          </a:xfrm>
          <a:prstGeom prst="rect">
            <a:avLst/>
          </a:prstGeom>
          <a:noFill/>
        </p:spPr>
        <p:txBody>
          <a:bodyPr wrap="square" rtlCol="0">
            <a:spAutoFit/>
          </a:bodyPr>
          <a:lstStyle/>
          <a:p>
            <a:r>
              <a:rPr lang="en-GB" sz="4000" i="1" dirty="0" smtClean="0">
                <a:solidFill>
                  <a:schemeClr val="accent2"/>
                </a:solidFill>
              </a:rPr>
              <a:t>And this?</a:t>
            </a:r>
            <a:endParaRPr lang="en-GB" sz="4000" dirty="0">
              <a:solidFill>
                <a:schemeClr val="accent2"/>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0267" y="0"/>
            <a:ext cx="747303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1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620625"/>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169" y="1336610"/>
            <a:ext cx="6619532" cy="2222500"/>
          </a:xfrm>
          <a:prstGeom prst="rect">
            <a:avLst/>
          </a:prstGeom>
          <a:noFill/>
          <a:ln>
            <a:noFill/>
          </a:ln>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l="4114" r="2686"/>
          <a:stretch>
            <a:fillRect/>
          </a:stretch>
        </p:blipFill>
        <p:spPr bwMode="auto">
          <a:xfrm>
            <a:off x="6003235" y="2265973"/>
            <a:ext cx="5907236" cy="1979162"/>
          </a:xfrm>
          <a:prstGeom prst="rect">
            <a:avLst/>
          </a:prstGeom>
          <a:noFill/>
          <a:ln>
            <a:noFill/>
          </a:ln>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168" y="4048670"/>
            <a:ext cx="6736677" cy="1437727"/>
          </a:xfrm>
          <a:prstGeom prst="rect">
            <a:avLst/>
          </a:prstGeom>
          <a:noFill/>
          <a:ln>
            <a:noFill/>
          </a:ln>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0551" y="5148466"/>
            <a:ext cx="8316649" cy="1367816"/>
          </a:xfrm>
          <a:prstGeom prst="rect">
            <a:avLst/>
          </a:prstGeom>
          <a:noFill/>
          <a:ln>
            <a:noFill/>
          </a:ln>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94115" y="306733"/>
            <a:ext cx="6662668" cy="707886"/>
          </a:xfrm>
          <a:prstGeom prst="rect">
            <a:avLst/>
          </a:prstGeom>
          <a:noFill/>
        </p:spPr>
        <p:txBody>
          <a:bodyPr wrap="square" rtlCol="0">
            <a:spAutoFit/>
          </a:bodyPr>
          <a:lstStyle/>
          <a:p>
            <a:r>
              <a:rPr lang="en-GB" sz="4000" i="1" dirty="0" smtClean="0">
                <a:solidFill>
                  <a:schemeClr val="accent2"/>
                </a:solidFill>
              </a:rPr>
              <a:t>And this?</a:t>
            </a:r>
            <a:endParaRPr lang="en-GB" sz="4000" dirty="0">
              <a:solidFill>
                <a:schemeClr val="accent2"/>
              </a:solidFill>
            </a:endParaRPr>
          </a:p>
        </p:txBody>
      </p:sp>
    </p:spTree>
    <p:extLst>
      <p:ext uri="{BB962C8B-B14F-4D97-AF65-F5344CB8AC3E}">
        <p14:creationId xmlns:p14="http://schemas.microsoft.com/office/powerpoint/2010/main" val="1936335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94115" y="306733"/>
            <a:ext cx="6662668" cy="707886"/>
          </a:xfrm>
          <a:prstGeom prst="rect">
            <a:avLst/>
          </a:prstGeom>
          <a:noFill/>
        </p:spPr>
        <p:txBody>
          <a:bodyPr wrap="square" rtlCol="0">
            <a:spAutoFit/>
          </a:bodyPr>
          <a:lstStyle/>
          <a:p>
            <a:r>
              <a:rPr lang="en-GB" sz="4000" i="1" dirty="0" smtClean="0">
                <a:solidFill>
                  <a:schemeClr val="accent2"/>
                </a:solidFill>
              </a:rPr>
              <a:t>And this?</a:t>
            </a:r>
            <a:endParaRPr lang="en-GB" sz="4000" dirty="0">
              <a:solidFill>
                <a:schemeClr val="accent2"/>
              </a:solidFill>
            </a:endParaRPr>
          </a:p>
        </p:txBody>
      </p:sp>
      <p:pic>
        <p:nvPicPr>
          <p:cNvPr id="4" name="Picture 3"/>
          <p:cNvPicPr>
            <a:picLocks noChangeAspect="1"/>
          </p:cNvPicPr>
          <p:nvPr/>
        </p:nvPicPr>
        <p:blipFill>
          <a:blip r:embed="rId3"/>
          <a:stretch>
            <a:fillRect/>
          </a:stretch>
        </p:blipFill>
        <p:spPr>
          <a:xfrm>
            <a:off x="405048" y="2011680"/>
            <a:ext cx="11381904" cy="2834640"/>
          </a:xfrm>
          <a:prstGeom prst="rect">
            <a:avLst/>
          </a:prstGeom>
        </p:spPr>
      </p:pic>
    </p:spTree>
    <p:extLst>
      <p:ext uri="{BB962C8B-B14F-4D97-AF65-F5344CB8AC3E}">
        <p14:creationId xmlns:p14="http://schemas.microsoft.com/office/powerpoint/2010/main" val="38079365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441723"/>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972" t="20595" r="15857" b="10244"/>
          <a:stretch/>
        </p:blipFill>
        <p:spPr>
          <a:xfrm>
            <a:off x="1398857" y="1161259"/>
            <a:ext cx="8519641" cy="5608911"/>
          </a:xfrm>
          <a:prstGeom prst="rect">
            <a:avLst/>
          </a:prstGeom>
        </p:spPr>
      </p:pic>
      <p:sp>
        <p:nvSpPr>
          <p:cNvPr id="7" name="TextBox 6"/>
          <p:cNvSpPr txBox="1"/>
          <p:nvPr/>
        </p:nvSpPr>
        <p:spPr>
          <a:xfrm>
            <a:off x="394115" y="306733"/>
            <a:ext cx="6662668" cy="707886"/>
          </a:xfrm>
          <a:prstGeom prst="rect">
            <a:avLst/>
          </a:prstGeom>
          <a:noFill/>
        </p:spPr>
        <p:txBody>
          <a:bodyPr wrap="square" rtlCol="0">
            <a:spAutoFit/>
          </a:bodyPr>
          <a:lstStyle/>
          <a:p>
            <a:r>
              <a:rPr lang="en-GB" sz="4000" dirty="0" smtClean="0">
                <a:solidFill>
                  <a:schemeClr val="accent2"/>
                </a:solidFill>
              </a:rPr>
              <a:t>Three dimensions</a:t>
            </a:r>
            <a:endParaRPr lang="en-GB" sz="4000" dirty="0">
              <a:solidFill>
                <a:schemeClr val="accent2"/>
              </a:solidFill>
            </a:endParaRPr>
          </a:p>
        </p:txBody>
      </p:sp>
    </p:spTree>
    <p:extLst>
      <p:ext uri="{BB962C8B-B14F-4D97-AF65-F5344CB8AC3E}">
        <p14:creationId xmlns:p14="http://schemas.microsoft.com/office/powerpoint/2010/main" val="37741435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result for discriminating"/>
          <p:cNvPicPr>
            <a:picLocks noChangeAspect="1" noChangeArrowheads="1"/>
          </p:cNvPicPr>
          <p:nvPr/>
        </p:nvPicPr>
        <p:blipFill rotWithShape="1">
          <a:blip r:embed="rId3">
            <a:extLst>
              <a:ext uri="{28A0092B-C50C-407E-A947-70E740481C1C}">
                <a14:useLocalDpi xmlns:a14="http://schemas.microsoft.com/office/drawing/2010/main" val="0"/>
              </a:ext>
            </a:extLst>
          </a:blip>
          <a:srcRect l="12154" t="31823" r="65330" b="44241"/>
          <a:stretch/>
        </p:blipFill>
        <p:spPr bwMode="auto">
          <a:xfrm>
            <a:off x="4178214" y="2014879"/>
            <a:ext cx="2788078" cy="20588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mage result for discriminating"/>
          <p:cNvPicPr>
            <a:picLocks noChangeAspect="1" noChangeArrowheads="1"/>
          </p:cNvPicPr>
          <p:nvPr/>
        </p:nvPicPr>
        <p:blipFill rotWithShape="1">
          <a:blip r:embed="rId3">
            <a:extLst>
              <a:ext uri="{28A0092B-C50C-407E-A947-70E740481C1C}">
                <a14:useLocalDpi xmlns:a14="http://schemas.microsoft.com/office/drawing/2010/main" val="0"/>
              </a:ext>
            </a:extLst>
          </a:blip>
          <a:srcRect l="46022" t="6692" r="-1" b="3681"/>
          <a:stretch/>
        </p:blipFill>
        <p:spPr bwMode="auto">
          <a:xfrm>
            <a:off x="6966292" y="799033"/>
            <a:ext cx="5211654" cy="60109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00025" y="3926414"/>
            <a:ext cx="992937" cy="369332"/>
          </a:xfrm>
          <a:prstGeom prst="rect">
            <a:avLst/>
          </a:prstGeom>
          <a:solidFill>
            <a:schemeClr val="bg1"/>
          </a:solidFill>
        </p:spPr>
        <p:txBody>
          <a:bodyPr wrap="square" rtlCol="0">
            <a:spAutoFit/>
          </a:bodyPr>
          <a:lstStyle/>
          <a:p>
            <a:endParaRPr lang="en-GB" dirty="0"/>
          </a:p>
        </p:txBody>
      </p:sp>
      <p:sp>
        <p:nvSpPr>
          <p:cNvPr id="6" name="TextBox 5"/>
          <p:cNvSpPr txBox="1"/>
          <p:nvPr/>
        </p:nvSpPr>
        <p:spPr>
          <a:xfrm>
            <a:off x="2891861" y="3889016"/>
            <a:ext cx="992937" cy="369332"/>
          </a:xfrm>
          <a:prstGeom prst="rect">
            <a:avLst/>
          </a:prstGeom>
          <a:solidFill>
            <a:schemeClr val="bg1"/>
          </a:solidFill>
        </p:spPr>
        <p:txBody>
          <a:bodyPr wrap="square" rtlCol="0">
            <a:spAutoFit/>
          </a:bodyPr>
          <a:lstStyle/>
          <a:p>
            <a:endParaRPr lang="en-GB" dirty="0"/>
          </a:p>
        </p:txBody>
      </p:sp>
      <p:sp>
        <p:nvSpPr>
          <p:cNvPr id="7" name="TextBox 6"/>
          <p:cNvSpPr txBox="1"/>
          <p:nvPr/>
        </p:nvSpPr>
        <p:spPr>
          <a:xfrm rot="6241035">
            <a:off x="8644563" y="5971762"/>
            <a:ext cx="992937" cy="1200329"/>
          </a:xfrm>
          <a:prstGeom prst="rect">
            <a:avLst/>
          </a:prstGeom>
          <a:solidFill>
            <a:schemeClr val="bg1"/>
          </a:solidFill>
        </p:spPr>
        <p:txBody>
          <a:bodyPr wrap="square" rtlCol="0">
            <a:spAutoFit/>
          </a:bodyPr>
          <a:lstStyle/>
          <a:p>
            <a:endParaRPr lang="en-GB" dirty="0" smtClean="0"/>
          </a:p>
          <a:p>
            <a:endParaRPr lang="en-GB" dirty="0"/>
          </a:p>
          <a:p>
            <a:endParaRPr lang="en-GB" dirty="0" smtClean="0"/>
          </a:p>
          <a:p>
            <a:endParaRPr lang="en-GB" dirty="0"/>
          </a:p>
        </p:txBody>
      </p:sp>
      <p:sp>
        <p:nvSpPr>
          <p:cNvPr id="8" name="TextBox 7"/>
          <p:cNvSpPr txBox="1"/>
          <p:nvPr/>
        </p:nvSpPr>
        <p:spPr>
          <a:xfrm>
            <a:off x="7937726" y="799033"/>
            <a:ext cx="992937" cy="1200329"/>
          </a:xfrm>
          <a:prstGeom prst="rect">
            <a:avLst/>
          </a:prstGeom>
          <a:solidFill>
            <a:schemeClr val="bg1"/>
          </a:solidFill>
        </p:spPr>
        <p:txBody>
          <a:bodyPr wrap="square" rtlCol="0">
            <a:spAutoFit/>
          </a:bodyPr>
          <a:lstStyle/>
          <a:p>
            <a:endParaRPr lang="en-GB" dirty="0" smtClean="0"/>
          </a:p>
          <a:p>
            <a:endParaRPr lang="en-GB" dirty="0"/>
          </a:p>
          <a:p>
            <a:endParaRPr lang="en-GB" dirty="0" smtClean="0"/>
          </a:p>
          <a:p>
            <a:endParaRPr lang="en-GB" dirty="0"/>
          </a:p>
        </p:txBody>
      </p:sp>
      <p:sp>
        <p:nvSpPr>
          <p:cNvPr id="9" name="TextBox 8"/>
          <p:cNvSpPr txBox="1"/>
          <p:nvPr/>
        </p:nvSpPr>
        <p:spPr>
          <a:xfrm>
            <a:off x="8834828" y="198783"/>
            <a:ext cx="496469" cy="1200329"/>
          </a:xfrm>
          <a:prstGeom prst="rect">
            <a:avLst/>
          </a:prstGeom>
          <a:solidFill>
            <a:schemeClr val="bg1"/>
          </a:solidFill>
        </p:spPr>
        <p:txBody>
          <a:bodyPr wrap="square" rtlCol="0">
            <a:spAutoFit/>
          </a:bodyPr>
          <a:lstStyle/>
          <a:p>
            <a:endParaRPr lang="en-GB" dirty="0" smtClean="0"/>
          </a:p>
          <a:p>
            <a:endParaRPr lang="en-GB" dirty="0"/>
          </a:p>
          <a:p>
            <a:endParaRPr lang="en-GB" dirty="0" smtClean="0"/>
          </a:p>
          <a:p>
            <a:endParaRPr lang="en-GB" dirty="0"/>
          </a:p>
        </p:txBody>
      </p:sp>
      <p:sp>
        <p:nvSpPr>
          <p:cNvPr id="10" name="TextBox 9"/>
          <p:cNvSpPr txBox="1"/>
          <p:nvPr/>
        </p:nvSpPr>
        <p:spPr>
          <a:xfrm>
            <a:off x="11523334" y="2707306"/>
            <a:ext cx="992937" cy="1200329"/>
          </a:xfrm>
          <a:prstGeom prst="rect">
            <a:avLst/>
          </a:prstGeom>
          <a:solidFill>
            <a:schemeClr val="bg1"/>
          </a:solidFill>
        </p:spPr>
        <p:txBody>
          <a:bodyPr wrap="square" rtlCol="0">
            <a:spAutoFit/>
          </a:bodyPr>
          <a:lstStyle/>
          <a:p>
            <a:endParaRPr lang="en-GB" dirty="0" smtClean="0"/>
          </a:p>
          <a:p>
            <a:endParaRPr lang="en-GB" dirty="0"/>
          </a:p>
          <a:p>
            <a:endParaRPr lang="en-GB" dirty="0" smtClean="0"/>
          </a:p>
          <a:p>
            <a:endParaRPr lang="en-GB" dirty="0"/>
          </a:p>
        </p:txBody>
      </p:sp>
      <p:sp>
        <p:nvSpPr>
          <p:cNvPr id="11" name="TextBox 10"/>
          <p:cNvSpPr txBox="1"/>
          <p:nvPr/>
        </p:nvSpPr>
        <p:spPr>
          <a:xfrm rot="926964">
            <a:off x="10889421" y="6456619"/>
            <a:ext cx="992937" cy="1200329"/>
          </a:xfrm>
          <a:prstGeom prst="rect">
            <a:avLst/>
          </a:prstGeom>
          <a:solidFill>
            <a:schemeClr val="bg1"/>
          </a:solidFill>
        </p:spPr>
        <p:txBody>
          <a:bodyPr wrap="square" rtlCol="0">
            <a:spAutoFit/>
          </a:bodyPr>
          <a:lstStyle/>
          <a:p>
            <a:endParaRPr lang="en-GB" dirty="0" smtClean="0"/>
          </a:p>
          <a:p>
            <a:endParaRPr lang="en-GB" dirty="0"/>
          </a:p>
          <a:p>
            <a:endParaRPr lang="en-GB" dirty="0" smtClean="0"/>
          </a:p>
          <a:p>
            <a:endParaRPr lang="en-GB" dirty="0"/>
          </a:p>
        </p:txBody>
      </p:sp>
      <p:sp>
        <p:nvSpPr>
          <p:cNvPr id="13" name="TextBox 12"/>
          <p:cNvSpPr txBox="1"/>
          <p:nvPr/>
        </p:nvSpPr>
        <p:spPr>
          <a:xfrm>
            <a:off x="394115" y="306733"/>
            <a:ext cx="6662668" cy="707886"/>
          </a:xfrm>
          <a:prstGeom prst="rect">
            <a:avLst/>
          </a:prstGeom>
          <a:noFill/>
        </p:spPr>
        <p:txBody>
          <a:bodyPr wrap="square" rtlCol="0">
            <a:spAutoFit/>
          </a:bodyPr>
          <a:lstStyle/>
          <a:p>
            <a:r>
              <a:rPr lang="en-GB" sz="4000" dirty="0" smtClean="0">
                <a:solidFill>
                  <a:schemeClr val="accent2"/>
                </a:solidFill>
              </a:rPr>
              <a:t>A process of ‘</a:t>
            </a:r>
            <a:r>
              <a:rPr lang="en-GB" sz="4000" dirty="0" err="1" smtClean="0">
                <a:solidFill>
                  <a:schemeClr val="accent2"/>
                </a:solidFill>
              </a:rPr>
              <a:t>othering</a:t>
            </a:r>
            <a:r>
              <a:rPr lang="en-GB" sz="4000" dirty="0" smtClean="0">
                <a:solidFill>
                  <a:schemeClr val="accent2"/>
                </a:solidFill>
              </a:rPr>
              <a:t>’</a:t>
            </a:r>
            <a:endParaRPr lang="en-GB" sz="4000" dirty="0">
              <a:solidFill>
                <a:schemeClr val="accent2"/>
              </a:solidFill>
            </a:endParaRPr>
          </a:p>
        </p:txBody>
      </p:sp>
    </p:spTree>
    <p:extLst>
      <p:ext uri="{BB962C8B-B14F-4D97-AF65-F5344CB8AC3E}">
        <p14:creationId xmlns:p14="http://schemas.microsoft.com/office/powerpoint/2010/main" val="1868349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3925" y="1630017"/>
            <a:ext cx="10315575" cy="4801314"/>
          </a:xfrm>
          <a:prstGeom prst="rect">
            <a:avLst/>
          </a:prstGeom>
          <a:noFill/>
        </p:spPr>
        <p:txBody>
          <a:bodyPr wrap="square" rtlCol="0">
            <a:spAutoFit/>
          </a:bodyPr>
          <a:lstStyle/>
          <a:p>
            <a:pPr algn="ctr"/>
            <a:r>
              <a:rPr lang="en-GB" sz="3400" i="1" dirty="0"/>
              <a:t>“</a:t>
            </a:r>
            <a:r>
              <a:rPr lang="en-GB" sz="3400" i="1" dirty="0" smtClean="0"/>
              <a:t>Although </a:t>
            </a:r>
            <a:r>
              <a:rPr lang="en-GB" sz="3400" i="1" dirty="0"/>
              <a:t>the Universal Declaration on Human Rights proclaims that all human beings are born free and equal, it is evident that the </a:t>
            </a:r>
            <a:r>
              <a:rPr lang="en-GB" sz="3400" b="1" i="1" dirty="0"/>
              <a:t>enjoyment of all human rights diminishes with age</a:t>
            </a:r>
            <a:r>
              <a:rPr lang="en-GB" sz="3400" i="1" dirty="0"/>
              <a:t>, owing to the negative </a:t>
            </a:r>
            <a:r>
              <a:rPr lang="en-GB" sz="3400" i="1" dirty="0" smtClean="0"/>
              <a:t>notion</a:t>
            </a:r>
            <a:br>
              <a:rPr lang="en-GB" sz="3400" i="1" dirty="0" smtClean="0"/>
            </a:br>
            <a:r>
              <a:rPr lang="en-GB" sz="3400" i="1" dirty="0" smtClean="0"/>
              <a:t>that </a:t>
            </a:r>
            <a:r>
              <a:rPr lang="en-GB" sz="3400" i="1" dirty="0"/>
              <a:t>older persons are somehow less </a:t>
            </a:r>
            <a:r>
              <a:rPr lang="en-GB" sz="3400" i="1" dirty="0" smtClean="0"/>
              <a:t>productive,</a:t>
            </a:r>
            <a:br>
              <a:rPr lang="en-GB" sz="3400" i="1" dirty="0" smtClean="0"/>
            </a:br>
            <a:r>
              <a:rPr lang="en-GB" sz="3400" i="1" dirty="0" smtClean="0"/>
              <a:t>less </a:t>
            </a:r>
            <a:r>
              <a:rPr lang="en-GB" sz="3400" i="1" dirty="0"/>
              <a:t>valuable to society and a burden to the </a:t>
            </a:r>
            <a:r>
              <a:rPr lang="en-GB" sz="3400" i="1" dirty="0" smtClean="0"/>
              <a:t>economy</a:t>
            </a:r>
            <a:br>
              <a:rPr lang="en-GB" sz="3400" i="1" dirty="0" smtClean="0"/>
            </a:br>
            <a:r>
              <a:rPr lang="en-GB" sz="3400" i="1" dirty="0" smtClean="0"/>
              <a:t>and </a:t>
            </a:r>
            <a:r>
              <a:rPr lang="en-GB" sz="3400" i="1" dirty="0"/>
              <a:t>to younger generations</a:t>
            </a:r>
            <a:r>
              <a:rPr lang="en-GB" sz="3400" i="1" dirty="0" smtClean="0"/>
              <a:t>.”</a:t>
            </a:r>
          </a:p>
          <a:p>
            <a:pPr algn="ctr"/>
            <a:endParaRPr lang="en-GB" sz="3600" dirty="0"/>
          </a:p>
          <a:p>
            <a:pPr algn="r"/>
            <a:r>
              <a:rPr lang="en-GB" sz="3200" dirty="0" smtClean="0">
                <a:solidFill>
                  <a:schemeClr val="bg2">
                    <a:lumMod val="75000"/>
                  </a:schemeClr>
                </a:solidFill>
              </a:rPr>
              <a:t>UN Open-Ended </a:t>
            </a:r>
            <a:r>
              <a:rPr lang="en-GB" sz="3200" dirty="0">
                <a:solidFill>
                  <a:schemeClr val="bg2">
                    <a:lumMod val="75000"/>
                  </a:schemeClr>
                </a:solidFill>
              </a:rPr>
              <a:t>Working Group on Ageing, 2017</a:t>
            </a:r>
          </a:p>
        </p:txBody>
      </p:sp>
      <p:sp>
        <p:nvSpPr>
          <p:cNvPr id="3" name="TextBox 2"/>
          <p:cNvSpPr txBox="1"/>
          <p:nvPr/>
        </p:nvSpPr>
        <p:spPr>
          <a:xfrm>
            <a:off x="394115" y="306733"/>
            <a:ext cx="6662668" cy="707886"/>
          </a:xfrm>
          <a:prstGeom prst="rect">
            <a:avLst/>
          </a:prstGeom>
          <a:noFill/>
        </p:spPr>
        <p:txBody>
          <a:bodyPr wrap="square" rtlCol="0">
            <a:spAutoFit/>
          </a:bodyPr>
          <a:lstStyle/>
          <a:p>
            <a:r>
              <a:rPr lang="en-GB" sz="4000" dirty="0" smtClean="0">
                <a:solidFill>
                  <a:schemeClr val="accent2"/>
                </a:solidFill>
              </a:rPr>
              <a:t>The consequences of ageism</a:t>
            </a:r>
            <a:endParaRPr lang="en-GB" sz="4000" dirty="0">
              <a:solidFill>
                <a:schemeClr val="accent2"/>
              </a:solidFill>
            </a:endParaRPr>
          </a:p>
        </p:txBody>
      </p:sp>
    </p:spTree>
    <p:extLst>
      <p:ext uri="{BB962C8B-B14F-4D97-AF65-F5344CB8AC3E}">
        <p14:creationId xmlns:p14="http://schemas.microsoft.com/office/powerpoint/2010/main" val="33633041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4113" y="953064"/>
            <a:ext cx="11377471" cy="954107"/>
          </a:xfrm>
          <a:prstGeom prst="rect">
            <a:avLst/>
          </a:prstGeom>
          <a:noFill/>
        </p:spPr>
        <p:txBody>
          <a:bodyPr wrap="square" rtlCol="0">
            <a:spAutoFit/>
          </a:bodyPr>
          <a:lstStyle/>
          <a:p>
            <a:r>
              <a:rPr lang="en-US" sz="2800" i="1" dirty="0" smtClean="0">
                <a:solidFill>
                  <a:schemeClr val="accent6"/>
                </a:solidFill>
              </a:rPr>
              <a:t>Undermined memory</a:t>
            </a:r>
            <a:r>
              <a:rPr lang="en-US" sz="2800" i="1" dirty="0">
                <a:solidFill>
                  <a:schemeClr val="accent6"/>
                </a:solidFill>
              </a:rPr>
              <a:t>, </a:t>
            </a:r>
            <a:r>
              <a:rPr lang="en-US" sz="2800" i="1" dirty="0" smtClean="0">
                <a:solidFill>
                  <a:schemeClr val="accent6"/>
                </a:solidFill>
              </a:rPr>
              <a:t>sense </a:t>
            </a:r>
            <a:r>
              <a:rPr lang="en-US" sz="2800" i="1" dirty="0">
                <a:solidFill>
                  <a:schemeClr val="accent6"/>
                </a:solidFill>
              </a:rPr>
              <a:t>of autonomy and </a:t>
            </a:r>
            <a:r>
              <a:rPr lang="en-US" sz="2800" i="1" dirty="0" smtClean="0">
                <a:solidFill>
                  <a:schemeClr val="accent6"/>
                </a:solidFill>
              </a:rPr>
              <a:t>self-esteem</a:t>
            </a:r>
          </a:p>
          <a:p>
            <a:r>
              <a:rPr lang="en-US" sz="2800" i="1" dirty="0" smtClean="0">
                <a:solidFill>
                  <a:schemeClr val="accent6"/>
                </a:solidFill>
              </a:rPr>
              <a:t>Cardiovascular stress and reduced life expectancy (by 7.5 years)</a:t>
            </a:r>
            <a:endParaRPr lang="en-GB" sz="2800" i="1" dirty="0">
              <a:solidFill>
                <a:schemeClr val="accent6"/>
              </a:solidFill>
            </a:endParaRPr>
          </a:p>
        </p:txBody>
      </p:sp>
      <p:sp>
        <p:nvSpPr>
          <p:cNvPr id="6" name="TextBox 5"/>
          <p:cNvSpPr txBox="1"/>
          <p:nvPr/>
        </p:nvSpPr>
        <p:spPr>
          <a:xfrm>
            <a:off x="394115" y="306733"/>
            <a:ext cx="6662668" cy="646331"/>
          </a:xfrm>
          <a:prstGeom prst="rect">
            <a:avLst/>
          </a:prstGeom>
          <a:noFill/>
        </p:spPr>
        <p:txBody>
          <a:bodyPr wrap="square" rtlCol="0">
            <a:spAutoFit/>
          </a:bodyPr>
          <a:lstStyle/>
          <a:p>
            <a:r>
              <a:rPr lang="en-GB" sz="3600" b="1" dirty="0" smtClean="0">
                <a:solidFill>
                  <a:srgbClr val="3260A1"/>
                </a:solidFill>
              </a:rPr>
              <a:t>On our health and wellbeing</a:t>
            </a:r>
            <a:endParaRPr lang="en-GB" sz="3600" b="1" dirty="0">
              <a:solidFill>
                <a:srgbClr val="3260A1"/>
              </a:solidFill>
            </a:endParaRPr>
          </a:p>
        </p:txBody>
      </p:sp>
      <p:sp>
        <p:nvSpPr>
          <p:cNvPr id="7" name="TextBox 6"/>
          <p:cNvSpPr txBox="1"/>
          <p:nvPr/>
        </p:nvSpPr>
        <p:spPr>
          <a:xfrm>
            <a:off x="394112" y="2217295"/>
            <a:ext cx="8597485" cy="646331"/>
          </a:xfrm>
          <a:prstGeom prst="rect">
            <a:avLst/>
          </a:prstGeom>
          <a:noFill/>
        </p:spPr>
        <p:txBody>
          <a:bodyPr wrap="square" rtlCol="0">
            <a:spAutoFit/>
          </a:bodyPr>
          <a:lstStyle/>
          <a:p>
            <a:r>
              <a:rPr lang="en-GB" sz="3600" b="1" dirty="0" smtClean="0">
                <a:solidFill>
                  <a:srgbClr val="3260A1"/>
                </a:solidFill>
              </a:rPr>
              <a:t>On our capacity to contribute to society</a:t>
            </a:r>
            <a:endParaRPr lang="en-GB" sz="3600" b="1" dirty="0">
              <a:solidFill>
                <a:srgbClr val="3260A1"/>
              </a:solidFill>
            </a:endParaRPr>
          </a:p>
        </p:txBody>
      </p:sp>
      <p:sp>
        <p:nvSpPr>
          <p:cNvPr id="8" name="TextBox 7"/>
          <p:cNvSpPr txBox="1"/>
          <p:nvPr/>
        </p:nvSpPr>
        <p:spPr>
          <a:xfrm>
            <a:off x="394113" y="4526808"/>
            <a:ext cx="10936039" cy="646331"/>
          </a:xfrm>
          <a:prstGeom prst="rect">
            <a:avLst/>
          </a:prstGeom>
          <a:noFill/>
        </p:spPr>
        <p:txBody>
          <a:bodyPr wrap="square" rtlCol="0">
            <a:spAutoFit/>
          </a:bodyPr>
          <a:lstStyle/>
          <a:p>
            <a:r>
              <a:rPr lang="en-GB" sz="3600" b="1" dirty="0" smtClean="0">
                <a:solidFill>
                  <a:srgbClr val="3260A1"/>
                </a:solidFill>
              </a:rPr>
              <a:t>On our chances to live a life free from abuse</a:t>
            </a:r>
            <a:endParaRPr lang="en-GB" sz="3600" b="1" dirty="0">
              <a:solidFill>
                <a:srgbClr val="3260A1"/>
              </a:solidFill>
            </a:endParaRPr>
          </a:p>
        </p:txBody>
      </p:sp>
      <p:sp>
        <p:nvSpPr>
          <p:cNvPr id="9" name="Rectangle 8"/>
          <p:cNvSpPr/>
          <p:nvPr/>
        </p:nvSpPr>
        <p:spPr>
          <a:xfrm>
            <a:off x="394112" y="2831688"/>
            <a:ext cx="11377471" cy="1384995"/>
          </a:xfrm>
          <a:prstGeom prst="rect">
            <a:avLst/>
          </a:prstGeom>
        </p:spPr>
        <p:txBody>
          <a:bodyPr wrap="square">
            <a:spAutoFit/>
          </a:bodyPr>
          <a:lstStyle/>
          <a:p>
            <a:r>
              <a:rPr lang="en-US" sz="2800" i="1" dirty="0" smtClean="0">
                <a:solidFill>
                  <a:schemeClr val="accent6"/>
                </a:solidFill>
              </a:rPr>
              <a:t>Denied </a:t>
            </a:r>
            <a:r>
              <a:rPr lang="en-US" sz="2800" i="1" dirty="0">
                <a:solidFill>
                  <a:schemeClr val="accent6"/>
                </a:solidFill>
              </a:rPr>
              <a:t>access to educational </a:t>
            </a:r>
            <a:r>
              <a:rPr lang="en-US" sz="2800" i="1" dirty="0" smtClean="0">
                <a:solidFill>
                  <a:schemeClr val="accent6"/>
                </a:solidFill>
              </a:rPr>
              <a:t>opportunities, trainings and work</a:t>
            </a:r>
          </a:p>
          <a:p>
            <a:r>
              <a:rPr lang="en-US" sz="2800" i="1" dirty="0" smtClean="0">
                <a:solidFill>
                  <a:schemeClr val="accent6"/>
                </a:solidFill>
              </a:rPr>
              <a:t>Struggle to exercise political rights (e.g. inaccessible polling stations)</a:t>
            </a:r>
          </a:p>
          <a:p>
            <a:r>
              <a:rPr lang="en-US" sz="2800" i="1" dirty="0" smtClean="0">
                <a:solidFill>
                  <a:schemeClr val="accent6"/>
                </a:solidFill>
              </a:rPr>
              <a:t>Reduced </a:t>
            </a:r>
            <a:r>
              <a:rPr lang="en-US" sz="2800" i="1" dirty="0">
                <a:solidFill>
                  <a:schemeClr val="accent6"/>
                </a:solidFill>
              </a:rPr>
              <a:t>social </a:t>
            </a:r>
            <a:r>
              <a:rPr lang="en-US" sz="2800" i="1" dirty="0" smtClean="0">
                <a:solidFill>
                  <a:schemeClr val="accent6"/>
                </a:solidFill>
              </a:rPr>
              <a:t>engagement </a:t>
            </a:r>
            <a:r>
              <a:rPr lang="en-US" sz="2800" i="1" dirty="0">
                <a:solidFill>
                  <a:schemeClr val="accent6"/>
                </a:solidFill>
              </a:rPr>
              <a:t>and increased late-life </a:t>
            </a:r>
            <a:r>
              <a:rPr lang="en-US" sz="2800" i="1" dirty="0" smtClean="0">
                <a:solidFill>
                  <a:schemeClr val="accent6"/>
                </a:solidFill>
              </a:rPr>
              <a:t>loneliness</a:t>
            </a:r>
            <a:endParaRPr lang="en-US" sz="2800" i="1" dirty="0">
              <a:solidFill>
                <a:schemeClr val="accent6"/>
              </a:solidFill>
            </a:endParaRPr>
          </a:p>
        </p:txBody>
      </p:sp>
      <p:sp>
        <p:nvSpPr>
          <p:cNvPr id="10" name="Rectangle 9"/>
          <p:cNvSpPr/>
          <p:nvPr/>
        </p:nvSpPr>
        <p:spPr>
          <a:xfrm>
            <a:off x="394113" y="5152894"/>
            <a:ext cx="11377470" cy="954107"/>
          </a:xfrm>
          <a:prstGeom prst="rect">
            <a:avLst/>
          </a:prstGeom>
        </p:spPr>
        <p:txBody>
          <a:bodyPr wrap="square">
            <a:spAutoFit/>
          </a:bodyPr>
          <a:lstStyle/>
          <a:p>
            <a:r>
              <a:rPr lang="en-US" sz="2800" i="1" dirty="0" smtClean="0">
                <a:solidFill>
                  <a:schemeClr val="accent6"/>
                </a:solidFill>
              </a:rPr>
              <a:t>One </a:t>
            </a:r>
            <a:r>
              <a:rPr lang="en-US" sz="2800" i="1" dirty="0">
                <a:solidFill>
                  <a:schemeClr val="accent6"/>
                </a:solidFill>
              </a:rPr>
              <a:t>third of the 8500 annual homicides of older persons in </a:t>
            </a:r>
            <a:r>
              <a:rPr lang="en-US" sz="2800" i="1" dirty="0" smtClean="0">
                <a:solidFill>
                  <a:schemeClr val="accent6"/>
                </a:solidFill>
              </a:rPr>
              <a:t>Europe</a:t>
            </a:r>
            <a:br>
              <a:rPr lang="en-US" sz="2800" i="1" dirty="0" smtClean="0">
                <a:solidFill>
                  <a:schemeClr val="accent6"/>
                </a:solidFill>
              </a:rPr>
            </a:br>
            <a:r>
              <a:rPr lang="en-US" sz="2800" i="1" dirty="0" smtClean="0">
                <a:solidFill>
                  <a:schemeClr val="accent6"/>
                </a:solidFill>
              </a:rPr>
              <a:t>are </a:t>
            </a:r>
            <a:r>
              <a:rPr lang="en-US" sz="2800" i="1" dirty="0">
                <a:solidFill>
                  <a:schemeClr val="accent6"/>
                </a:solidFill>
              </a:rPr>
              <a:t>the result of elder maltreatment</a:t>
            </a:r>
          </a:p>
        </p:txBody>
      </p:sp>
    </p:spTree>
    <p:extLst>
      <p:ext uri="{BB962C8B-B14F-4D97-AF65-F5344CB8AC3E}">
        <p14:creationId xmlns:p14="http://schemas.microsoft.com/office/powerpoint/2010/main" val="13473522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1961" y="1441723"/>
            <a:ext cx="8252039" cy="923330"/>
          </a:xfrm>
          <a:prstGeom prst="rect">
            <a:avLst/>
          </a:prstGeom>
        </p:spPr>
        <p:txBody>
          <a:bodyPr wrap="square">
            <a:spAutoFit/>
          </a:bodyPr>
          <a:lstStyle/>
          <a:p>
            <a:endParaRPr lang="en-GB" kern="50" dirty="0">
              <a:latin typeface="Times New Roman"/>
              <a:ea typeface="Lucida Sans Unicode"/>
            </a:endParaRPr>
          </a:p>
          <a:p>
            <a:endParaRPr lang="en-GB" dirty="0" smtClean="0"/>
          </a:p>
          <a:p>
            <a:endParaRPr lang="en-GB" dirty="0"/>
          </a:p>
        </p:txBody>
      </p:sp>
      <p:sp>
        <p:nvSpPr>
          <p:cNvPr id="7" name="TextBox 6"/>
          <p:cNvSpPr txBox="1"/>
          <p:nvPr/>
        </p:nvSpPr>
        <p:spPr>
          <a:xfrm>
            <a:off x="394114" y="306733"/>
            <a:ext cx="7662957" cy="707886"/>
          </a:xfrm>
          <a:prstGeom prst="rect">
            <a:avLst/>
          </a:prstGeom>
          <a:noFill/>
        </p:spPr>
        <p:txBody>
          <a:bodyPr wrap="square" rtlCol="0">
            <a:spAutoFit/>
          </a:bodyPr>
          <a:lstStyle/>
          <a:p>
            <a:r>
              <a:rPr lang="en-GB" sz="4000" dirty="0" smtClean="0">
                <a:solidFill>
                  <a:schemeClr val="accent2"/>
                </a:solidFill>
              </a:rPr>
              <a:t>That are tougher for some groups</a:t>
            </a:r>
            <a:endParaRPr lang="en-GB" sz="4000" dirty="0">
              <a:solidFill>
                <a:schemeClr val="accent2"/>
              </a:solidFill>
            </a:endParaRPr>
          </a:p>
        </p:txBody>
      </p:sp>
      <p:sp>
        <p:nvSpPr>
          <p:cNvPr id="3" name="Rectangle 2"/>
          <p:cNvSpPr/>
          <p:nvPr/>
        </p:nvSpPr>
        <p:spPr>
          <a:xfrm>
            <a:off x="1581949" y="3207590"/>
            <a:ext cx="5877305" cy="707886"/>
          </a:xfrm>
          <a:prstGeom prst="rect">
            <a:avLst/>
          </a:prstGeom>
        </p:spPr>
        <p:txBody>
          <a:bodyPr wrap="square">
            <a:spAutoFit/>
          </a:bodyPr>
          <a:lstStyle/>
          <a:p>
            <a:pPr algn="ctr"/>
            <a:r>
              <a:rPr lang="en-US" sz="4000" b="1" dirty="0" smtClean="0">
                <a:solidFill>
                  <a:srgbClr val="3260A1"/>
                </a:solidFill>
              </a:rPr>
              <a:t>40% </a:t>
            </a:r>
            <a:r>
              <a:rPr lang="en-US" sz="4000" dirty="0" smtClean="0">
                <a:solidFill>
                  <a:schemeClr val="accent6"/>
                </a:solidFill>
              </a:rPr>
              <a:t>Gender pension </a:t>
            </a:r>
            <a:r>
              <a:rPr lang="en-US" sz="4000" dirty="0">
                <a:solidFill>
                  <a:schemeClr val="accent6"/>
                </a:solidFill>
              </a:rPr>
              <a:t>gap</a:t>
            </a:r>
            <a:endParaRPr lang="en-US" sz="4000" i="0" dirty="0">
              <a:solidFill>
                <a:schemeClr val="accent6"/>
              </a:solidFill>
              <a:effectLst/>
            </a:endParaRPr>
          </a:p>
        </p:txBody>
      </p:sp>
      <p:sp>
        <p:nvSpPr>
          <p:cNvPr id="4" name="Rectangle 3"/>
          <p:cNvSpPr/>
          <p:nvPr/>
        </p:nvSpPr>
        <p:spPr>
          <a:xfrm>
            <a:off x="345095" y="1441722"/>
            <a:ext cx="6096000" cy="1384995"/>
          </a:xfrm>
          <a:prstGeom prst="rect">
            <a:avLst/>
          </a:prstGeom>
        </p:spPr>
        <p:txBody>
          <a:bodyPr>
            <a:spAutoFit/>
          </a:bodyPr>
          <a:lstStyle/>
          <a:p>
            <a:pPr algn="ctr"/>
            <a:r>
              <a:rPr lang="en-US" sz="2800" b="1" dirty="0" smtClean="0">
                <a:solidFill>
                  <a:srgbClr val="3260A1"/>
                </a:solidFill>
              </a:rPr>
              <a:t>28% </a:t>
            </a:r>
            <a:r>
              <a:rPr lang="en-US" sz="2800" dirty="0" smtClean="0">
                <a:solidFill>
                  <a:schemeClr val="accent6"/>
                </a:solidFill>
              </a:rPr>
              <a:t>Share of older </a:t>
            </a:r>
            <a:r>
              <a:rPr lang="en-US" sz="2800" dirty="0">
                <a:solidFill>
                  <a:schemeClr val="accent6"/>
                </a:solidFill>
              </a:rPr>
              <a:t>women have </a:t>
            </a:r>
            <a:r>
              <a:rPr lang="en-US" sz="2800" dirty="0" smtClean="0">
                <a:solidFill>
                  <a:schemeClr val="accent6"/>
                </a:solidFill>
              </a:rPr>
              <a:t>experienced </a:t>
            </a:r>
            <a:r>
              <a:rPr lang="en-US" sz="2800" dirty="0">
                <a:solidFill>
                  <a:schemeClr val="accent6"/>
                </a:solidFill>
              </a:rPr>
              <a:t>some kind of violence or abuse in the previous 12 months</a:t>
            </a:r>
            <a:endParaRPr lang="en-US" sz="2800" i="0" dirty="0">
              <a:solidFill>
                <a:schemeClr val="accent6"/>
              </a:solidFill>
              <a:effectLst/>
            </a:endParaRPr>
          </a:p>
        </p:txBody>
      </p:sp>
      <p:sp>
        <p:nvSpPr>
          <p:cNvPr id="8" name="Rectangle 7"/>
          <p:cNvSpPr/>
          <p:nvPr/>
        </p:nvSpPr>
        <p:spPr>
          <a:xfrm>
            <a:off x="6932687" y="4758013"/>
            <a:ext cx="4174733" cy="1754326"/>
          </a:xfrm>
          <a:prstGeom prst="rect">
            <a:avLst/>
          </a:prstGeom>
        </p:spPr>
        <p:txBody>
          <a:bodyPr wrap="none">
            <a:spAutoFit/>
          </a:bodyPr>
          <a:lstStyle/>
          <a:p>
            <a:pPr algn="ctr"/>
            <a:r>
              <a:rPr lang="en-US" sz="3600" dirty="0" smtClean="0">
                <a:solidFill>
                  <a:schemeClr val="accent6"/>
                </a:solidFill>
              </a:rPr>
              <a:t>Roma people will die</a:t>
            </a:r>
          </a:p>
          <a:p>
            <a:pPr algn="ctr"/>
            <a:r>
              <a:rPr lang="en-US" sz="3600" b="1" i="0" dirty="0" smtClean="0">
                <a:solidFill>
                  <a:srgbClr val="3260A1"/>
                </a:solidFill>
                <a:effectLst/>
              </a:rPr>
              <a:t>10 to 15 years earlier</a:t>
            </a:r>
          </a:p>
          <a:p>
            <a:pPr algn="ctr"/>
            <a:r>
              <a:rPr lang="en-US" sz="3600" dirty="0">
                <a:solidFill>
                  <a:schemeClr val="accent6"/>
                </a:solidFill>
              </a:rPr>
              <a:t>t</a:t>
            </a:r>
            <a:r>
              <a:rPr lang="en-US" sz="3600" dirty="0" smtClean="0">
                <a:solidFill>
                  <a:schemeClr val="accent6"/>
                </a:solidFill>
              </a:rPr>
              <a:t>han most Europeans</a:t>
            </a:r>
            <a:endParaRPr lang="en-US" sz="3600" i="0" dirty="0">
              <a:solidFill>
                <a:schemeClr val="accent6"/>
              </a:solidFill>
              <a:effectLst/>
            </a:endParaRPr>
          </a:p>
        </p:txBody>
      </p:sp>
      <p:sp>
        <p:nvSpPr>
          <p:cNvPr id="5" name="Rectangle 4"/>
          <p:cNvSpPr/>
          <p:nvPr/>
        </p:nvSpPr>
        <p:spPr>
          <a:xfrm>
            <a:off x="8057071" y="2832338"/>
            <a:ext cx="3930870" cy="1384995"/>
          </a:xfrm>
          <a:prstGeom prst="rect">
            <a:avLst/>
          </a:prstGeom>
        </p:spPr>
        <p:txBody>
          <a:bodyPr wrap="square">
            <a:spAutoFit/>
          </a:bodyPr>
          <a:lstStyle/>
          <a:p>
            <a:pPr algn="ctr"/>
            <a:r>
              <a:rPr lang="en-US" sz="2800" b="1" dirty="0">
                <a:solidFill>
                  <a:srgbClr val="3260A1"/>
                </a:solidFill>
              </a:rPr>
              <a:t>25%</a:t>
            </a:r>
            <a:r>
              <a:rPr lang="en-US" sz="2800" dirty="0">
                <a:solidFill>
                  <a:srgbClr val="3260A1"/>
                </a:solidFill>
              </a:rPr>
              <a:t> </a:t>
            </a:r>
            <a:r>
              <a:rPr lang="en-US" sz="2800" dirty="0">
                <a:solidFill>
                  <a:schemeClr val="accent6"/>
                </a:solidFill>
              </a:rPr>
              <a:t>of older Europeans with high care needs suffer maltreatment</a:t>
            </a:r>
            <a:endParaRPr lang="en-US" sz="2800" i="0" dirty="0">
              <a:solidFill>
                <a:schemeClr val="accent6"/>
              </a:solidFill>
              <a:effectLst/>
            </a:endParaRPr>
          </a:p>
        </p:txBody>
      </p:sp>
      <p:sp>
        <p:nvSpPr>
          <p:cNvPr id="9" name="Rectangle 8"/>
          <p:cNvSpPr/>
          <p:nvPr/>
        </p:nvSpPr>
        <p:spPr>
          <a:xfrm>
            <a:off x="6635677" y="1303223"/>
            <a:ext cx="3928334" cy="1200329"/>
          </a:xfrm>
          <a:prstGeom prst="rect">
            <a:avLst/>
          </a:prstGeom>
        </p:spPr>
        <p:txBody>
          <a:bodyPr wrap="square">
            <a:spAutoFit/>
          </a:bodyPr>
          <a:lstStyle/>
          <a:p>
            <a:pPr algn="ctr"/>
            <a:r>
              <a:rPr lang="en-US" sz="2400" b="1" dirty="0" smtClean="0">
                <a:solidFill>
                  <a:srgbClr val="3260A1"/>
                </a:solidFill>
              </a:rPr>
              <a:t>1/3</a:t>
            </a:r>
            <a:r>
              <a:rPr lang="en-US" sz="2400" dirty="0" smtClean="0">
                <a:solidFill>
                  <a:srgbClr val="3260A1"/>
                </a:solidFill>
              </a:rPr>
              <a:t> </a:t>
            </a:r>
            <a:r>
              <a:rPr lang="en-US" sz="2400" dirty="0" smtClean="0">
                <a:solidFill>
                  <a:schemeClr val="accent6"/>
                </a:solidFill>
              </a:rPr>
              <a:t>older LGBTI report having a mental health problem at some time in their lives</a:t>
            </a:r>
            <a:endParaRPr lang="en-US" sz="2400" i="0" dirty="0">
              <a:solidFill>
                <a:schemeClr val="accent6"/>
              </a:solidFill>
              <a:effectLst/>
            </a:endParaRPr>
          </a:p>
        </p:txBody>
      </p:sp>
      <p:sp>
        <p:nvSpPr>
          <p:cNvPr id="6" name="Rectangle 5"/>
          <p:cNvSpPr/>
          <p:nvPr/>
        </p:nvSpPr>
        <p:spPr>
          <a:xfrm>
            <a:off x="394114" y="4330460"/>
            <a:ext cx="5841403" cy="1477328"/>
          </a:xfrm>
          <a:prstGeom prst="rect">
            <a:avLst/>
          </a:prstGeom>
        </p:spPr>
        <p:txBody>
          <a:bodyPr wrap="square">
            <a:spAutoFit/>
          </a:bodyPr>
          <a:lstStyle/>
          <a:p>
            <a:pPr algn="ctr"/>
            <a:r>
              <a:rPr lang="en-US" sz="3000" dirty="0" smtClean="0">
                <a:solidFill>
                  <a:schemeClr val="accent6"/>
                </a:solidFill>
              </a:rPr>
              <a:t>Black minority ethnic are diagnosed </a:t>
            </a:r>
            <a:r>
              <a:rPr lang="en-US" sz="3000" dirty="0">
                <a:solidFill>
                  <a:schemeClr val="accent6"/>
                </a:solidFill>
              </a:rPr>
              <a:t>with dementia </a:t>
            </a:r>
            <a:r>
              <a:rPr lang="en-US" sz="3000" b="1" dirty="0" smtClean="0">
                <a:solidFill>
                  <a:srgbClr val="3260A1"/>
                </a:solidFill>
              </a:rPr>
              <a:t>4.5 </a:t>
            </a:r>
            <a:r>
              <a:rPr lang="en-US" sz="3000" b="1" dirty="0">
                <a:solidFill>
                  <a:srgbClr val="3260A1"/>
                </a:solidFill>
              </a:rPr>
              <a:t>years </a:t>
            </a:r>
            <a:r>
              <a:rPr lang="en-US" sz="3000" dirty="0">
                <a:solidFill>
                  <a:schemeClr val="accent6"/>
                </a:solidFill>
              </a:rPr>
              <a:t>younger than their white counterparts</a:t>
            </a:r>
          </a:p>
        </p:txBody>
      </p:sp>
    </p:spTree>
    <p:extLst>
      <p:ext uri="{BB962C8B-B14F-4D97-AF65-F5344CB8AC3E}">
        <p14:creationId xmlns:p14="http://schemas.microsoft.com/office/powerpoint/2010/main" val="4165706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58"/>
          <a:stretch/>
        </p:blipFill>
        <p:spPr bwMode="auto">
          <a:xfrm>
            <a:off x="-1" y="1377396"/>
            <a:ext cx="12055365"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10109" y="5127408"/>
            <a:ext cx="9035143" cy="523220"/>
          </a:xfrm>
          <a:prstGeom prst="rect">
            <a:avLst/>
          </a:prstGeom>
          <a:noFill/>
        </p:spPr>
        <p:txBody>
          <a:bodyPr wrap="square" rtlCol="0">
            <a:spAutoFit/>
          </a:bodyPr>
          <a:lstStyle/>
          <a:p>
            <a:pPr algn="ctr"/>
            <a:r>
              <a:rPr lang="en-US" sz="2800" dirty="0" smtClean="0"/>
              <a:t>For more information: </a:t>
            </a:r>
            <a:r>
              <a:rPr lang="en-US" sz="2800" b="1" dirty="0" smtClean="0">
                <a:solidFill>
                  <a:schemeClr val="accent2"/>
                </a:solidFill>
                <a:hlinkClick r:id="rId4"/>
              </a:rPr>
              <a:t>www.ageing-equal.org</a:t>
            </a:r>
            <a:r>
              <a:rPr lang="en-US" sz="2800" b="1" dirty="0" smtClean="0">
                <a:solidFill>
                  <a:schemeClr val="accent2"/>
                </a:solidFill>
              </a:rPr>
              <a:t> </a:t>
            </a:r>
            <a:endParaRPr lang="en-GB" sz="2800" b="1" dirty="0">
              <a:solidFill>
                <a:schemeClr val="accent2"/>
              </a:solidFill>
            </a:endParaRPr>
          </a:p>
        </p:txBody>
      </p:sp>
    </p:spTree>
    <p:extLst>
      <p:ext uri="{BB962C8B-B14F-4D97-AF65-F5344CB8AC3E}">
        <p14:creationId xmlns:p14="http://schemas.microsoft.com/office/powerpoint/2010/main" val="32469369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47" name="Rectangle 46"/>
          <p:cNvSpPr/>
          <p:nvPr/>
        </p:nvSpPr>
        <p:spPr>
          <a:xfrm>
            <a:off x="2127378" y="2644170"/>
            <a:ext cx="7937244" cy="1569660"/>
          </a:xfrm>
          <a:prstGeom prst="rect">
            <a:avLst/>
          </a:prstGeom>
          <a:noFill/>
        </p:spPr>
        <p:txBody>
          <a:bodyPr wrap="square">
            <a:spAutoFit/>
          </a:bodyPr>
          <a:lstStyle/>
          <a:p>
            <a:pPr lvl="0" algn="ctr"/>
            <a:r>
              <a:rPr lang="en-US" sz="4800" b="1" dirty="0" smtClean="0">
                <a:solidFill>
                  <a:schemeClr val="bg1"/>
                </a:solidFill>
              </a:rPr>
              <a:t>2.</a:t>
            </a:r>
          </a:p>
          <a:p>
            <a:pPr lvl="0" algn="ctr"/>
            <a:r>
              <a:rPr lang="en-US" sz="4800" b="1" dirty="0" smtClean="0">
                <a:solidFill>
                  <a:schemeClr val="accent2"/>
                </a:solidFill>
              </a:rPr>
              <a:t>What have we done together?</a:t>
            </a:r>
            <a:endParaRPr lang="en-US" sz="4800" b="1" dirty="0" smtClean="0">
              <a:solidFill>
                <a:schemeClr val="accent2"/>
              </a:solidFill>
            </a:endParaRPr>
          </a:p>
        </p:txBody>
      </p:sp>
    </p:spTree>
    <p:extLst>
      <p:ext uri="{BB962C8B-B14F-4D97-AF65-F5344CB8AC3E}">
        <p14:creationId xmlns:p14="http://schemas.microsoft.com/office/powerpoint/2010/main" val="62016923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3" name="TextBox 2"/>
          <p:cNvSpPr txBox="1"/>
          <p:nvPr/>
        </p:nvSpPr>
        <p:spPr>
          <a:xfrm>
            <a:off x="5192616" y="372123"/>
            <a:ext cx="5849957" cy="646331"/>
          </a:xfrm>
          <a:prstGeom prst="rect">
            <a:avLst/>
          </a:prstGeom>
          <a:noFill/>
        </p:spPr>
        <p:txBody>
          <a:bodyPr wrap="square" rtlCol="0">
            <a:spAutoFit/>
          </a:bodyPr>
          <a:lstStyle/>
          <a:p>
            <a:r>
              <a:rPr lang="en-GB" sz="3600" dirty="0" smtClean="0">
                <a:solidFill>
                  <a:srgbClr val="3260A1"/>
                </a:solidFill>
                <a:latin typeface="Verdana" panose="020B0604030504040204" pitchFamily="34" charset="0"/>
                <a:ea typeface="Verdana" panose="020B0604030504040204" pitchFamily="34" charset="0"/>
              </a:rPr>
              <a:t>The campaign in figures</a:t>
            </a:r>
            <a:endParaRPr lang="en-US" sz="3600" dirty="0">
              <a:solidFill>
                <a:srgbClr val="3260A1"/>
              </a:solidFill>
              <a:latin typeface="Verdana" panose="020B0604030504040204" pitchFamily="34" charset="0"/>
              <a:ea typeface="Verdana" panose="020B0604030504040204" pitchFamily="34" charset="0"/>
            </a:endParaRPr>
          </a:p>
        </p:txBody>
      </p:sp>
      <p:sp>
        <p:nvSpPr>
          <p:cNvPr id="4" name="TextBox 3"/>
          <p:cNvSpPr txBox="1"/>
          <p:nvPr/>
        </p:nvSpPr>
        <p:spPr>
          <a:xfrm>
            <a:off x="5192616" y="1129604"/>
            <a:ext cx="5827923" cy="400110"/>
          </a:xfrm>
          <a:prstGeom prst="rect">
            <a:avLst/>
          </a:prstGeom>
          <a:noFill/>
        </p:spPr>
        <p:txBody>
          <a:bodyPr wrap="square" rtlCol="0">
            <a:spAutoFit/>
          </a:bodyPr>
          <a:lstStyle/>
          <a:p>
            <a:r>
              <a:rPr lang="en-GB" sz="2000" dirty="0" smtClean="0">
                <a:latin typeface="Verdana" panose="020B0604030504040204" pitchFamily="34" charset="0"/>
                <a:ea typeface="Verdana" panose="020B0604030504040204" pitchFamily="34" charset="0"/>
              </a:rPr>
              <a:t>In less than 10 weeks…</a:t>
            </a:r>
          </a:p>
        </p:txBody>
      </p:sp>
      <p:sp>
        <p:nvSpPr>
          <p:cNvPr id="5" name="TextBox 4"/>
          <p:cNvSpPr txBox="1"/>
          <p:nvPr/>
        </p:nvSpPr>
        <p:spPr>
          <a:xfrm>
            <a:off x="4792337" y="1667544"/>
            <a:ext cx="2306197" cy="830997"/>
          </a:xfrm>
          <a:prstGeom prst="rect">
            <a:avLst/>
          </a:prstGeom>
          <a:noFill/>
        </p:spPr>
        <p:txBody>
          <a:bodyPr wrap="square" rtlCol="0">
            <a:spAutoFit/>
          </a:bodyPr>
          <a:lstStyle/>
          <a:p>
            <a:pPr algn="ctr"/>
            <a:r>
              <a:rPr lang="en-GB" sz="2800" b="1" dirty="0" smtClean="0">
                <a:solidFill>
                  <a:srgbClr val="74C6AC"/>
                </a:solidFill>
                <a:latin typeface="Verdana" panose="020B0604030504040204" pitchFamily="34" charset="0"/>
                <a:ea typeface="Verdana" panose="020B0604030504040204" pitchFamily="34" charset="0"/>
              </a:rPr>
              <a:t>+70</a:t>
            </a:r>
          </a:p>
          <a:p>
            <a:pPr algn="ctr"/>
            <a:r>
              <a:rPr lang="en-GB" sz="2000" dirty="0" smtClean="0">
                <a:latin typeface="Verdana" panose="020B0604030504040204" pitchFamily="34" charset="0"/>
                <a:ea typeface="Verdana" panose="020B0604030504040204" pitchFamily="34" charset="0"/>
              </a:rPr>
              <a:t>Blogposts</a:t>
            </a:r>
            <a:endParaRPr lang="en-GB" sz="2000" dirty="0">
              <a:latin typeface="Verdana" panose="020B0604030504040204" pitchFamily="34" charset="0"/>
              <a:ea typeface="Verdana" panose="020B0604030504040204" pitchFamily="34" charset="0"/>
            </a:endParaRPr>
          </a:p>
        </p:txBody>
      </p:sp>
      <p:sp>
        <p:nvSpPr>
          <p:cNvPr id="6" name="TextBox 5"/>
          <p:cNvSpPr txBox="1"/>
          <p:nvPr/>
        </p:nvSpPr>
        <p:spPr>
          <a:xfrm>
            <a:off x="6832294" y="1662362"/>
            <a:ext cx="2306197" cy="830997"/>
          </a:xfrm>
          <a:prstGeom prst="rect">
            <a:avLst/>
          </a:prstGeom>
          <a:noFill/>
        </p:spPr>
        <p:txBody>
          <a:bodyPr wrap="square" rtlCol="0">
            <a:spAutoFit/>
          </a:bodyPr>
          <a:lstStyle/>
          <a:p>
            <a:pPr algn="ctr"/>
            <a:r>
              <a:rPr lang="en-GB" sz="2800" b="1" dirty="0" smtClean="0">
                <a:solidFill>
                  <a:srgbClr val="74C6AC"/>
                </a:solidFill>
                <a:latin typeface="Verdana" panose="020B0604030504040204" pitchFamily="34" charset="0"/>
                <a:ea typeface="Verdana" panose="020B0604030504040204" pitchFamily="34" charset="0"/>
              </a:rPr>
              <a:t>+30</a:t>
            </a:r>
          </a:p>
          <a:p>
            <a:pPr algn="ctr"/>
            <a:r>
              <a:rPr lang="en-GB" sz="2000" dirty="0" smtClean="0">
                <a:latin typeface="Verdana" panose="020B0604030504040204" pitchFamily="34" charset="0"/>
                <a:ea typeface="Verdana" panose="020B0604030504040204" pitchFamily="34" charset="0"/>
              </a:rPr>
              <a:t>Testimonies</a:t>
            </a:r>
            <a:endParaRPr lang="en-GB" sz="2000" dirty="0">
              <a:latin typeface="Verdana" panose="020B0604030504040204" pitchFamily="34" charset="0"/>
              <a:ea typeface="Verdana" panose="020B0604030504040204" pitchFamily="34" charset="0"/>
            </a:endParaRPr>
          </a:p>
        </p:txBody>
      </p:sp>
      <p:sp>
        <p:nvSpPr>
          <p:cNvPr id="7" name="TextBox 6"/>
          <p:cNvSpPr txBox="1"/>
          <p:nvPr/>
        </p:nvSpPr>
        <p:spPr>
          <a:xfrm>
            <a:off x="9195412" y="1662362"/>
            <a:ext cx="2636703" cy="830997"/>
          </a:xfrm>
          <a:prstGeom prst="rect">
            <a:avLst/>
          </a:prstGeom>
          <a:noFill/>
        </p:spPr>
        <p:txBody>
          <a:bodyPr wrap="square" rtlCol="0">
            <a:spAutoFit/>
          </a:bodyPr>
          <a:lstStyle/>
          <a:p>
            <a:pPr algn="ctr"/>
            <a:r>
              <a:rPr lang="en-GB" sz="2800" b="1" dirty="0" smtClean="0">
                <a:solidFill>
                  <a:srgbClr val="74C6AC"/>
                </a:solidFill>
                <a:latin typeface="Verdana" panose="020B0604030504040204" pitchFamily="34" charset="0"/>
                <a:ea typeface="Verdana" panose="020B0604030504040204" pitchFamily="34" charset="0"/>
              </a:rPr>
              <a:t>+30</a:t>
            </a:r>
          </a:p>
          <a:p>
            <a:pPr algn="ctr"/>
            <a:r>
              <a:rPr lang="en-GB" sz="2000" dirty="0" smtClean="0">
                <a:latin typeface="Verdana" panose="020B0604030504040204" pitchFamily="34" charset="0"/>
                <a:ea typeface="Verdana" panose="020B0604030504040204" pitchFamily="34" charset="0"/>
              </a:rPr>
              <a:t>Good practices</a:t>
            </a:r>
            <a:endParaRPr lang="en-GB" sz="2000" dirty="0">
              <a:latin typeface="Verdana" panose="020B0604030504040204" pitchFamily="34" charset="0"/>
              <a:ea typeface="Verdana" panose="020B0604030504040204" pitchFamily="34" charset="0"/>
            </a:endParaRPr>
          </a:p>
        </p:txBody>
      </p:sp>
      <p:pic>
        <p:nvPicPr>
          <p:cNvPr id="9" name="Picture 8"/>
          <p:cNvPicPr>
            <a:picLocks noChangeAspect="1"/>
          </p:cNvPicPr>
          <p:nvPr/>
        </p:nvPicPr>
        <p:blipFill rotWithShape="1">
          <a:blip r:embed="rId4">
            <a:extLst>
              <a:ext uri="{BEBA8EAE-BF5A-486C-A8C5-ECC9F3942E4B}">
                <a14:imgProps xmlns:a14="http://schemas.microsoft.com/office/drawing/2010/main">
                  <a14:imgLayer r:embed="rId5">
                    <a14:imgEffect>
                      <a14:saturation sat="50000"/>
                    </a14:imgEffect>
                  </a14:imgLayer>
                </a14:imgProps>
              </a:ext>
            </a:extLst>
          </a:blip>
          <a:srcRect l="6441" r="4346"/>
          <a:stretch/>
        </p:blipFill>
        <p:spPr>
          <a:xfrm>
            <a:off x="4572000" y="4267393"/>
            <a:ext cx="4252511" cy="2590607"/>
          </a:xfrm>
          <a:prstGeom prst="rect">
            <a:avLst/>
          </a:prstGeom>
        </p:spPr>
      </p:pic>
      <p:sp>
        <p:nvSpPr>
          <p:cNvPr id="8" name="TextBox 7"/>
          <p:cNvSpPr txBox="1"/>
          <p:nvPr/>
        </p:nvSpPr>
        <p:spPr>
          <a:xfrm>
            <a:off x="5705061" y="2859324"/>
            <a:ext cx="6183497" cy="523220"/>
          </a:xfrm>
          <a:prstGeom prst="rect">
            <a:avLst/>
          </a:prstGeom>
          <a:noFill/>
        </p:spPr>
        <p:txBody>
          <a:bodyPr wrap="square" rtlCol="0">
            <a:spAutoFit/>
          </a:bodyPr>
          <a:lstStyle/>
          <a:p>
            <a:pPr algn="ctr"/>
            <a:r>
              <a:rPr lang="en-GB" sz="2800" b="1" dirty="0" smtClean="0">
                <a:solidFill>
                  <a:schemeClr val="tx1">
                    <a:lumMod val="85000"/>
                    <a:lumOff val="15000"/>
                  </a:schemeClr>
                </a:solidFill>
                <a:latin typeface="Verdana" panose="020B0604030504040204" pitchFamily="34" charset="0"/>
                <a:ea typeface="Verdana" panose="020B0604030504040204" pitchFamily="34" charset="0"/>
              </a:rPr>
              <a:t>19.5K</a:t>
            </a:r>
            <a:r>
              <a:rPr lang="en-GB" sz="2800" b="1" dirty="0" smtClean="0">
                <a:solidFill>
                  <a:schemeClr val="accent6"/>
                </a:solidFill>
                <a:latin typeface="Verdana" panose="020B0604030504040204" pitchFamily="34" charset="0"/>
                <a:ea typeface="Verdana" panose="020B0604030504040204" pitchFamily="34" charset="0"/>
              </a:rPr>
              <a:t> </a:t>
            </a:r>
            <a:r>
              <a:rPr lang="en-GB" sz="2000" dirty="0" smtClean="0">
                <a:latin typeface="Verdana" panose="020B0604030504040204" pitchFamily="34" charset="0"/>
                <a:ea typeface="Verdana" panose="020B0604030504040204" pitchFamily="34" charset="0"/>
              </a:rPr>
              <a:t>pages views on ageing-equal.org</a:t>
            </a:r>
            <a:endParaRPr lang="en-GB" sz="2000" dirty="0">
              <a:latin typeface="Verdana" panose="020B0604030504040204" pitchFamily="34" charset="0"/>
              <a:ea typeface="Verdana" panose="020B0604030504040204" pitchFamily="34" charset="0"/>
            </a:endParaRPr>
          </a:p>
        </p:txBody>
      </p:sp>
      <p:sp>
        <p:nvSpPr>
          <p:cNvPr id="10" name="TextBox 9"/>
          <p:cNvSpPr txBox="1"/>
          <p:nvPr/>
        </p:nvSpPr>
        <p:spPr>
          <a:xfrm>
            <a:off x="6867179" y="5797107"/>
            <a:ext cx="4964936" cy="707886"/>
          </a:xfrm>
          <a:prstGeom prst="rect">
            <a:avLst/>
          </a:prstGeom>
          <a:noFill/>
        </p:spPr>
        <p:txBody>
          <a:bodyPr wrap="square" rtlCol="0">
            <a:spAutoFit/>
          </a:bodyPr>
          <a:lstStyle/>
          <a:p>
            <a:pPr algn="r"/>
            <a:r>
              <a:rPr lang="fr-FR" sz="2000" b="1" dirty="0" smtClean="0">
                <a:solidFill>
                  <a:schemeClr val="tx1">
                    <a:lumMod val="85000"/>
                    <a:lumOff val="15000"/>
                  </a:schemeClr>
                </a:solidFill>
                <a:latin typeface="Verdana" panose="020B0604030504040204" pitchFamily="34" charset="0"/>
                <a:ea typeface="Verdana" panose="020B0604030504040204" pitchFamily="34" charset="0"/>
              </a:rPr>
              <a:t>A </a:t>
            </a:r>
            <a:r>
              <a:rPr lang="fr-FR" sz="2000" b="1" dirty="0" err="1" smtClean="0">
                <a:solidFill>
                  <a:schemeClr val="tx1">
                    <a:lumMod val="85000"/>
                    <a:lumOff val="15000"/>
                  </a:schemeClr>
                </a:solidFill>
                <a:latin typeface="Verdana" panose="020B0604030504040204" pitchFamily="34" charset="0"/>
                <a:ea typeface="Verdana" panose="020B0604030504040204" pitchFamily="34" charset="0"/>
              </a:rPr>
              <a:t>campaign</a:t>
            </a:r>
            <a:r>
              <a:rPr lang="fr-FR" sz="2000" b="1" dirty="0" smtClean="0">
                <a:solidFill>
                  <a:schemeClr val="tx1">
                    <a:lumMod val="85000"/>
                    <a:lumOff val="15000"/>
                  </a:schemeClr>
                </a:solidFill>
                <a:latin typeface="Verdana" panose="020B0604030504040204" pitchFamily="34" charset="0"/>
                <a:ea typeface="Verdana" panose="020B0604030504040204" pitchFamily="34" charset="0"/>
              </a:rPr>
              <a:t> </a:t>
            </a:r>
            <a:r>
              <a:rPr lang="fr-FR" sz="2000" b="1" dirty="0" err="1" smtClean="0">
                <a:solidFill>
                  <a:schemeClr val="tx1">
                    <a:lumMod val="85000"/>
                    <a:lumOff val="15000"/>
                  </a:schemeClr>
                </a:solidFill>
                <a:latin typeface="Verdana" panose="020B0604030504040204" pitchFamily="34" charset="0"/>
                <a:ea typeface="Verdana" panose="020B0604030504040204" pitchFamily="34" charset="0"/>
              </a:rPr>
              <a:t>shared</a:t>
            </a:r>
            <a:r>
              <a:rPr lang="fr-FR" sz="2000" b="1" dirty="0" smtClean="0">
                <a:solidFill>
                  <a:schemeClr val="tx1">
                    <a:lumMod val="85000"/>
                    <a:lumOff val="15000"/>
                  </a:schemeClr>
                </a:solidFill>
                <a:latin typeface="Verdana" panose="020B0604030504040204" pitchFamily="34" charset="0"/>
                <a:ea typeface="Verdana" panose="020B0604030504040204" pitchFamily="34" charset="0"/>
              </a:rPr>
              <a:t> in </a:t>
            </a:r>
            <a:r>
              <a:rPr lang="fr-FR" sz="2000" b="1" dirty="0" err="1" smtClean="0">
                <a:solidFill>
                  <a:schemeClr val="tx1">
                    <a:lumMod val="85000"/>
                    <a:lumOff val="15000"/>
                  </a:schemeClr>
                </a:solidFill>
                <a:latin typeface="Verdana" panose="020B0604030504040204" pitchFamily="34" charset="0"/>
                <a:ea typeface="Verdana" panose="020B0604030504040204" pitchFamily="34" charset="0"/>
              </a:rPr>
              <a:t>various</a:t>
            </a:r>
            <a:r>
              <a:rPr lang="fr-FR" sz="2000" b="1" dirty="0" smtClean="0">
                <a:solidFill>
                  <a:schemeClr val="tx1">
                    <a:lumMod val="85000"/>
                    <a:lumOff val="15000"/>
                  </a:schemeClr>
                </a:solidFill>
                <a:latin typeface="Verdana" panose="020B0604030504040204" pitchFamily="34" charset="0"/>
                <a:ea typeface="Verdana" panose="020B0604030504040204" pitchFamily="34" charset="0"/>
              </a:rPr>
              <a:t> </a:t>
            </a:r>
            <a:r>
              <a:rPr lang="fr-FR" sz="2000" b="1" dirty="0" err="1" smtClean="0">
                <a:solidFill>
                  <a:schemeClr val="tx1">
                    <a:lumMod val="85000"/>
                    <a:lumOff val="15000"/>
                  </a:schemeClr>
                </a:solidFill>
                <a:latin typeface="Verdana" panose="020B0604030504040204" pitchFamily="34" charset="0"/>
                <a:ea typeface="Verdana" panose="020B0604030504040204" pitchFamily="34" charset="0"/>
              </a:rPr>
              <a:t>European</a:t>
            </a:r>
            <a:r>
              <a:rPr lang="fr-FR" sz="2000" b="1" dirty="0" smtClean="0">
                <a:solidFill>
                  <a:schemeClr val="tx1">
                    <a:lumMod val="85000"/>
                    <a:lumOff val="15000"/>
                  </a:schemeClr>
                </a:solidFill>
                <a:latin typeface="Verdana" panose="020B0604030504040204" pitchFamily="34" charset="0"/>
                <a:ea typeface="Verdana" panose="020B0604030504040204" pitchFamily="34" charset="0"/>
              </a:rPr>
              <a:t> countries and </a:t>
            </a:r>
            <a:r>
              <a:rPr lang="fr-FR" sz="2000" b="1" dirty="0" err="1" smtClean="0">
                <a:solidFill>
                  <a:schemeClr val="tx1">
                    <a:lumMod val="85000"/>
                    <a:lumOff val="15000"/>
                  </a:schemeClr>
                </a:solidFill>
                <a:latin typeface="Verdana" panose="020B0604030504040204" pitchFamily="34" charset="0"/>
                <a:ea typeface="Verdana" panose="020B0604030504040204" pitchFamily="34" charset="0"/>
              </a:rPr>
              <a:t>beyond</a:t>
            </a:r>
            <a:r>
              <a:rPr lang="fr-FR" sz="2000" b="1" dirty="0" smtClean="0">
                <a:solidFill>
                  <a:schemeClr val="tx1">
                    <a:lumMod val="85000"/>
                    <a:lumOff val="15000"/>
                  </a:schemeClr>
                </a:solidFill>
                <a:latin typeface="Verdana" panose="020B0604030504040204" pitchFamily="34" charset="0"/>
                <a:ea typeface="Verdana" panose="020B0604030504040204" pitchFamily="34" charset="0"/>
              </a:rPr>
              <a:t>!</a:t>
            </a:r>
            <a:endParaRPr lang="fr-FR" sz="2000" b="1" dirty="0">
              <a:solidFill>
                <a:schemeClr val="tx1">
                  <a:lumMod val="85000"/>
                  <a:lumOff val="15000"/>
                </a:schemeClr>
              </a:solidFill>
              <a:latin typeface="Verdana" panose="020B0604030504040204" pitchFamily="34" charset="0"/>
              <a:ea typeface="Verdana" panose="020B0604030504040204" pitchFamily="34" charset="0"/>
            </a:endParaRPr>
          </a:p>
        </p:txBody>
      </p:sp>
      <p:sp>
        <p:nvSpPr>
          <p:cNvPr id="11" name="TextBox 10"/>
          <p:cNvSpPr txBox="1"/>
          <p:nvPr/>
        </p:nvSpPr>
        <p:spPr>
          <a:xfrm>
            <a:off x="5192616" y="3563737"/>
            <a:ext cx="6326722" cy="523220"/>
          </a:xfrm>
          <a:prstGeom prst="rect">
            <a:avLst/>
          </a:prstGeom>
          <a:noFill/>
        </p:spPr>
        <p:txBody>
          <a:bodyPr wrap="square" rtlCol="0">
            <a:spAutoFit/>
          </a:bodyPr>
          <a:lstStyle/>
          <a:p>
            <a:r>
              <a:rPr lang="en-GB" sz="2800" b="1" dirty="0" smtClean="0">
                <a:solidFill>
                  <a:srgbClr val="3260A1"/>
                </a:solidFill>
                <a:latin typeface="Verdana" panose="020B0604030504040204" pitchFamily="34" charset="0"/>
                <a:ea typeface="Verdana" panose="020B0604030504040204" pitchFamily="34" charset="0"/>
              </a:rPr>
              <a:t>Hundreds </a:t>
            </a:r>
            <a:r>
              <a:rPr lang="en-GB" sz="2000" dirty="0" smtClean="0">
                <a:latin typeface="Verdana" panose="020B0604030504040204" pitchFamily="34" charset="0"/>
                <a:ea typeface="Verdana" panose="020B0604030504040204" pitchFamily="34" charset="0"/>
              </a:rPr>
              <a:t>of tweets </a:t>
            </a:r>
            <a:r>
              <a:rPr lang="en-GB" sz="2000" dirty="0" smtClean="0">
                <a:latin typeface="Verdana" panose="020B0604030504040204" pitchFamily="34" charset="0"/>
                <a:ea typeface="Verdana" panose="020B0604030504040204" pitchFamily="34" charset="0"/>
              </a:rPr>
              <a:t>with #</a:t>
            </a:r>
            <a:r>
              <a:rPr lang="en-GB" sz="2000" dirty="0" err="1" smtClean="0">
                <a:latin typeface="Verdana" panose="020B0604030504040204" pitchFamily="34" charset="0"/>
                <a:ea typeface="Verdana" panose="020B0604030504040204" pitchFamily="34" charset="0"/>
              </a:rPr>
              <a:t>AgeingEqual</a:t>
            </a:r>
            <a:endParaRPr lang="en-GB" sz="2000" dirty="0">
              <a:latin typeface="Verdana" panose="020B0604030504040204" pitchFamily="34" charset="0"/>
              <a:ea typeface="Verdana" panose="020B0604030504040204" pitchFamily="34" charset="0"/>
            </a:endParaRPr>
          </a:p>
        </p:txBody>
      </p:sp>
      <p:sp>
        <p:nvSpPr>
          <p:cNvPr id="12" name="TextBox 11"/>
          <p:cNvSpPr txBox="1"/>
          <p:nvPr/>
        </p:nvSpPr>
        <p:spPr>
          <a:xfrm>
            <a:off x="6698255" y="4267732"/>
            <a:ext cx="4797846" cy="523220"/>
          </a:xfrm>
          <a:prstGeom prst="rect">
            <a:avLst/>
          </a:prstGeom>
          <a:noFill/>
        </p:spPr>
        <p:txBody>
          <a:bodyPr wrap="square" rtlCol="0">
            <a:spAutoFit/>
          </a:bodyPr>
          <a:lstStyle/>
          <a:p>
            <a:pPr algn="r"/>
            <a:r>
              <a:rPr lang="en-GB" sz="2800" b="1" dirty="0" smtClean="0">
                <a:solidFill>
                  <a:schemeClr val="bg2">
                    <a:lumMod val="50000"/>
                  </a:schemeClr>
                </a:solidFill>
                <a:latin typeface="Verdana" panose="020B0604030504040204" pitchFamily="34" charset="0"/>
                <a:ea typeface="Verdana" panose="020B0604030504040204" pitchFamily="34" charset="0"/>
              </a:rPr>
              <a:t>+500K </a:t>
            </a:r>
            <a:r>
              <a:rPr lang="en-GB" sz="2000" dirty="0" smtClean="0">
                <a:latin typeface="Verdana" panose="020B0604030504040204" pitchFamily="34" charset="0"/>
                <a:ea typeface="Verdana" panose="020B0604030504040204" pitchFamily="34" charset="0"/>
              </a:rPr>
              <a:t>views of AGE tweets</a:t>
            </a:r>
            <a:endParaRPr lang="en-GB" sz="2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9000187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38426" t="16555" r="3130" b="2742"/>
          <a:stretch/>
        </p:blipFill>
        <p:spPr>
          <a:xfrm>
            <a:off x="4722421" y="-9000"/>
            <a:ext cx="7469579" cy="6876000"/>
          </a:xfrm>
          <a:prstGeom prst="rect">
            <a:avLst/>
          </a:prstGeom>
        </p:spPr>
      </p:pic>
      <p:sp>
        <p:nvSpPr>
          <p:cNvPr id="14" name="TextBox 13"/>
          <p:cNvSpPr txBox="1"/>
          <p:nvPr/>
        </p:nvSpPr>
        <p:spPr>
          <a:xfrm>
            <a:off x="549366" y="395873"/>
            <a:ext cx="4462022" cy="1754326"/>
          </a:xfrm>
          <a:prstGeom prst="rect">
            <a:avLst/>
          </a:prstGeom>
          <a:noFill/>
        </p:spPr>
        <p:txBody>
          <a:bodyPr wrap="square" rtlCol="0">
            <a:spAutoFit/>
          </a:bodyPr>
          <a:lstStyle/>
          <a:p>
            <a:r>
              <a:rPr lang="en-GB" sz="3600" dirty="0" smtClean="0">
                <a:solidFill>
                  <a:srgbClr val="3260A1"/>
                </a:solidFill>
                <a:latin typeface="Verdana" panose="020B0604030504040204" pitchFamily="34" charset="0"/>
                <a:ea typeface="Verdana" panose="020B0604030504040204" pitchFamily="34" charset="0"/>
              </a:rPr>
              <a:t>Empowerment</a:t>
            </a:r>
            <a:br>
              <a:rPr lang="en-GB" sz="3600" dirty="0" smtClean="0">
                <a:solidFill>
                  <a:srgbClr val="3260A1"/>
                </a:solidFill>
                <a:latin typeface="Verdana" panose="020B0604030504040204" pitchFamily="34" charset="0"/>
                <a:ea typeface="Verdana" panose="020B0604030504040204" pitchFamily="34" charset="0"/>
              </a:rPr>
            </a:br>
            <a:r>
              <a:rPr lang="en-GB" sz="3600" dirty="0" smtClean="0">
                <a:solidFill>
                  <a:srgbClr val="3260A1"/>
                </a:solidFill>
                <a:latin typeface="Verdana" panose="020B0604030504040204" pitchFamily="34" charset="0"/>
                <a:ea typeface="Verdana" panose="020B0604030504040204" pitchFamily="34" charset="0"/>
              </a:rPr>
              <a:t>through</a:t>
            </a:r>
          </a:p>
          <a:p>
            <a:r>
              <a:rPr lang="en-GB" sz="3600" dirty="0" smtClean="0">
                <a:solidFill>
                  <a:srgbClr val="3260A1"/>
                </a:solidFill>
                <a:latin typeface="Verdana" panose="020B0604030504040204" pitchFamily="34" charset="0"/>
                <a:ea typeface="Verdana" panose="020B0604030504040204" pitchFamily="34" charset="0"/>
              </a:rPr>
              <a:t>campaigning</a:t>
            </a:r>
            <a:endParaRPr lang="en-US" sz="3600" dirty="0">
              <a:solidFill>
                <a:srgbClr val="3260A1"/>
              </a:solidFill>
              <a:latin typeface="Verdana" panose="020B0604030504040204" pitchFamily="34" charset="0"/>
              <a:ea typeface="Verdana" panose="020B0604030504040204" pitchFamily="34" charset="0"/>
            </a:endParaRPr>
          </a:p>
        </p:txBody>
      </p:sp>
      <p:sp>
        <p:nvSpPr>
          <p:cNvPr id="15" name="TextBox 14"/>
          <p:cNvSpPr txBox="1"/>
          <p:nvPr/>
        </p:nvSpPr>
        <p:spPr>
          <a:xfrm>
            <a:off x="784463" y="2459640"/>
            <a:ext cx="3991827" cy="400110"/>
          </a:xfrm>
          <a:prstGeom prst="rect">
            <a:avLst/>
          </a:prstGeom>
          <a:noFill/>
        </p:spPr>
        <p:txBody>
          <a:bodyPr wrap="square" rtlCol="0">
            <a:spAutoFit/>
          </a:bodyPr>
          <a:lstStyle/>
          <a:p>
            <a:r>
              <a:rPr lang="en-GB" sz="2000" b="1" dirty="0" smtClean="0">
                <a:latin typeface="Verdana" panose="020B0604030504040204" pitchFamily="34" charset="0"/>
                <a:ea typeface="Verdana" panose="020B0604030504040204" pitchFamily="34" charset="0"/>
              </a:rPr>
              <a:t>Relate</a:t>
            </a:r>
            <a:r>
              <a:rPr lang="en-GB" sz="2000" dirty="0" smtClean="0">
                <a:latin typeface="Verdana" panose="020B0604030504040204" pitchFamily="34" charset="0"/>
                <a:ea typeface="Verdana" panose="020B0604030504040204" pitchFamily="34" charset="0"/>
              </a:rPr>
              <a:t> to experience</a:t>
            </a:r>
            <a:endParaRPr lang="en-GB" sz="2000" dirty="0" smtClean="0">
              <a:latin typeface="Verdana" panose="020B0604030504040204" pitchFamily="34" charset="0"/>
              <a:ea typeface="Verdana" panose="020B0604030504040204" pitchFamily="34" charset="0"/>
            </a:endParaRPr>
          </a:p>
        </p:txBody>
      </p:sp>
      <p:sp>
        <p:nvSpPr>
          <p:cNvPr id="16" name="TextBox 15"/>
          <p:cNvSpPr txBox="1"/>
          <p:nvPr/>
        </p:nvSpPr>
        <p:spPr>
          <a:xfrm>
            <a:off x="366848" y="3169191"/>
            <a:ext cx="3991827" cy="707886"/>
          </a:xfrm>
          <a:prstGeom prst="rect">
            <a:avLst/>
          </a:prstGeom>
          <a:noFill/>
        </p:spPr>
        <p:txBody>
          <a:bodyPr wrap="square" rtlCol="0">
            <a:spAutoFit/>
          </a:bodyPr>
          <a:lstStyle/>
          <a:p>
            <a:r>
              <a:rPr lang="en-GB" sz="2000" b="1" dirty="0" smtClean="0">
                <a:latin typeface="Verdana" panose="020B0604030504040204" pitchFamily="34" charset="0"/>
                <a:ea typeface="Verdana" panose="020B0604030504040204" pitchFamily="34" charset="0"/>
              </a:rPr>
              <a:t>Share </a:t>
            </a:r>
            <a:r>
              <a:rPr lang="en-GB" sz="2000" dirty="0" smtClean="0">
                <a:latin typeface="Verdana" panose="020B0604030504040204" pitchFamily="34" charset="0"/>
                <a:ea typeface="Verdana" panose="020B0604030504040204" pitchFamily="34" charset="0"/>
              </a:rPr>
              <a:t>good practices,</a:t>
            </a:r>
          </a:p>
          <a:p>
            <a:r>
              <a:rPr lang="en-GB" sz="2000" dirty="0" smtClean="0">
                <a:latin typeface="Verdana" panose="020B0604030504040204" pitchFamily="34" charset="0"/>
                <a:ea typeface="Verdana" panose="020B0604030504040204" pitchFamily="34" charset="0"/>
              </a:rPr>
              <a:t>tools and tips</a:t>
            </a:r>
            <a:endParaRPr lang="en-GB" sz="2000" dirty="0" smtClean="0">
              <a:latin typeface="Verdana" panose="020B0604030504040204" pitchFamily="34" charset="0"/>
              <a:ea typeface="Verdana" panose="020B0604030504040204" pitchFamily="34" charset="0"/>
            </a:endParaRPr>
          </a:p>
        </p:txBody>
      </p:sp>
      <p:sp>
        <p:nvSpPr>
          <p:cNvPr id="17" name="TextBox 16"/>
          <p:cNvSpPr txBox="1"/>
          <p:nvPr/>
        </p:nvSpPr>
        <p:spPr>
          <a:xfrm>
            <a:off x="1136765" y="4154656"/>
            <a:ext cx="3991827" cy="707886"/>
          </a:xfrm>
          <a:prstGeom prst="rect">
            <a:avLst/>
          </a:prstGeom>
          <a:noFill/>
        </p:spPr>
        <p:txBody>
          <a:bodyPr wrap="square" rtlCol="0">
            <a:spAutoFit/>
          </a:bodyPr>
          <a:lstStyle/>
          <a:p>
            <a:r>
              <a:rPr lang="en-GB" sz="2000" b="1" dirty="0" smtClean="0">
                <a:latin typeface="Verdana" panose="020B0604030504040204" pitchFamily="34" charset="0"/>
                <a:ea typeface="Verdana" panose="020B0604030504040204" pitchFamily="34" charset="0"/>
              </a:rPr>
              <a:t>Develop </a:t>
            </a:r>
            <a:r>
              <a:rPr lang="en-GB" sz="2000" dirty="0" smtClean="0">
                <a:latin typeface="Verdana" panose="020B0604030504040204" pitchFamily="34" charset="0"/>
                <a:ea typeface="Verdana" panose="020B0604030504040204" pitchFamily="34" charset="0"/>
              </a:rPr>
              <a:t>a sense of belonging to the group</a:t>
            </a:r>
            <a:endParaRPr lang="en-GB" sz="2000" dirty="0" smtClean="0">
              <a:latin typeface="Verdana" panose="020B0604030504040204" pitchFamily="34" charset="0"/>
              <a:ea typeface="Verdana" panose="020B0604030504040204" pitchFamily="34" charset="0"/>
            </a:endParaRPr>
          </a:p>
        </p:txBody>
      </p:sp>
      <p:sp>
        <p:nvSpPr>
          <p:cNvPr id="18" name="TextBox 17"/>
          <p:cNvSpPr txBox="1"/>
          <p:nvPr/>
        </p:nvSpPr>
        <p:spPr>
          <a:xfrm>
            <a:off x="784463" y="5140121"/>
            <a:ext cx="3991827" cy="707886"/>
          </a:xfrm>
          <a:prstGeom prst="rect">
            <a:avLst/>
          </a:prstGeom>
          <a:noFill/>
        </p:spPr>
        <p:txBody>
          <a:bodyPr wrap="square" rtlCol="0">
            <a:spAutoFit/>
          </a:bodyPr>
          <a:lstStyle/>
          <a:p>
            <a:r>
              <a:rPr lang="en-GB" sz="2000" b="1" dirty="0" smtClean="0">
                <a:latin typeface="Verdana" panose="020B0604030504040204" pitchFamily="34" charset="0"/>
                <a:ea typeface="Verdana" panose="020B0604030504040204" pitchFamily="34" charset="0"/>
              </a:rPr>
              <a:t>Be aware of</a:t>
            </a:r>
            <a:r>
              <a:rPr lang="en-GB" sz="2000" b="1" dirty="0">
                <a:latin typeface="Verdana" panose="020B0604030504040204" pitchFamily="34" charset="0"/>
                <a:ea typeface="Verdana" panose="020B0604030504040204" pitchFamily="34" charset="0"/>
              </a:rPr>
              <a:t> </a:t>
            </a:r>
            <a:r>
              <a:rPr lang="en-GB" sz="2000" dirty="0" smtClean="0">
                <a:latin typeface="Verdana" panose="020B0604030504040204" pitchFamily="34" charset="0"/>
                <a:ea typeface="Verdana" panose="020B0604030504040204" pitchFamily="34" charset="0"/>
              </a:rPr>
              <a:t>our capacities</a:t>
            </a:r>
            <a:br>
              <a:rPr lang="en-GB" sz="2000" dirty="0" smtClean="0">
                <a:latin typeface="Verdana" panose="020B0604030504040204" pitchFamily="34" charset="0"/>
                <a:ea typeface="Verdana" panose="020B0604030504040204" pitchFamily="34" charset="0"/>
              </a:rPr>
            </a:br>
            <a:r>
              <a:rPr lang="en-GB" sz="2000" dirty="0" smtClean="0">
                <a:latin typeface="Verdana" panose="020B0604030504040204" pitchFamily="34" charset="0"/>
                <a:ea typeface="Verdana" panose="020B0604030504040204" pitchFamily="34" charset="0"/>
              </a:rPr>
              <a:t>of collective action</a:t>
            </a:r>
            <a:endParaRPr lang="en-GB" sz="2000" dirty="0" smtClean="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554442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47" name="Rectangle 46"/>
          <p:cNvSpPr/>
          <p:nvPr/>
        </p:nvSpPr>
        <p:spPr>
          <a:xfrm>
            <a:off x="2127378" y="2644170"/>
            <a:ext cx="7937244" cy="1569660"/>
          </a:xfrm>
          <a:prstGeom prst="rect">
            <a:avLst/>
          </a:prstGeom>
          <a:noFill/>
        </p:spPr>
        <p:txBody>
          <a:bodyPr wrap="square">
            <a:spAutoFit/>
          </a:bodyPr>
          <a:lstStyle/>
          <a:p>
            <a:pPr lvl="0" algn="ctr"/>
            <a:r>
              <a:rPr lang="en-US" sz="4800" b="1" dirty="0" smtClean="0">
                <a:solidFill>
                  <a:schemeClr val="bg1"/>
                </a:solidFill>
              </a:rPr>
              <a:t>3.</a:t>
            </a:r>
          </a:p>
          <a:p>
            <a:pPr lvl="0" algn="ctr"/>
            <a:r>
              <a:rPr lang="en-US" sz="4800" b="1" dirty="0" smtClean="0">
                <a:solidFill>
                  <a:schemeClr val="accent2"/>
                </a:solidFill>
              </a:rPr>
              <a:t>What are the next steps?</a:t>
            </a:r>
            <a:endParaRPr lang="en-US" sz="4800" b="1" dirty="0" smtClean="0">
              <a:solidFill>
                <a:schemeClr val="accent2"/>
              </a:solidFill>
            </a:endParaRPr>
          </a:p>
        </p:txBody>
      </p:sp>
    </p:spTree>
    <p:extLst>
      <p:ext uri="{BB962C8B-B14F-4D97-AF65-F5344CB8AC3E}">
        <p14:creationId xmlns:p14="http://schemas.microsoft.com/office/powerpoint/2010/main" val="3793540942"/>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94114" y="306733"/>
            <a:ext cx="7662957" cy="707886"/>
          </a:xfrm>
          <a:prstGeom prst="rect">
            <a:avLst/>
          </a:prstGeom>
          <a:noFill/>
        </p:spPr>
        <p:txBody>
          <a:bodyPr wrap="square" rtlCol="0">
            <a:spAutoFit/>
          </a:bodyPr>
          <a:lstStyle/>
          <a:p>
            <a:r>
              <a:rPr lang="en-GB" sz="4000" b="1" dirty="0" smtClean="0">
                <a:solidFill>
                  <a:srgbClr val="74C6AC"/>
                </a:solidFill>
              </a:rPr>
              <a:t>Next steps</a:t>
            </a:r>
            <a:endParaRPr lang="en-GB" sz="4000" dirty="0">
              <a:solidFill>
                <a:schemeClr val="bg2">
                  <a:lumMod val="25000"/>
                </a:schemeClr>
              </a:solidFill>
            </a:endParaRPr>
          </a:p>
        </p:txBody>
      </p:sp>
      <p:sp>
        <p:nvSpPr>
          <p:cNvPr id="15" name="TextBox 14"/>
          <p:cNvSpPr txBox="1"/>
          <p:nvPr/>
        </p:nvSpPr>
        <p:spPr>
          <a:xfrm>
            <a:off x="394114" y="2296534"/>
            <a:ext cx="11283536" cy="1415900"/>
          </a:xfrm>
          <a:prstGeom prst="rect">
            <a:avLst/>
          </a:prstGeom>
          <a:noFill/>
        </p:spPr>
        <p:txBody>
          <a:bodyPr wrap="square" rtlCol="0">
            <a:spAutoFit/>
          </a:bodyPr>
          <a:lstStyle/>
          <a:p>
            <a:pPr>
              <a:lnSpc>
                <a:spcPct val="114000"/>
              </a:lnSpc>
              <a:spcAft>
                <a:spcPts val="1200"/>
              </a:spcAft>
            </a:pPr>
            <a:r>
              <a:rPr lang="en-US" sz="2600" dirty="0" smtClean="0">
                <a:latin typeface="Verdana" panose="020B0604030504040204" pitchFamily="34" charset="0"/>
                <a:ea typeface="Verdana" panose="020B0604030504040204" pitchFamily="34" charset="0"/>
              </a:rPr>
              <a:t>Push for a </a:t>
            </a:r>
            <a:r>
              <a:rPr lang="en-US" sz="2600" b="1" dirty="0" smtClean="0">
                <a:latin typeface="Verdana" panose="020B0604030504040204" pitchFamily="34" charset="0"/>
                <a:ea typeface="Verdana" panose="020B0604030504040204" pitchFamily="34" charset="0"/>
              </a:rPr>
              <a:t>paradigm </a:t>
            </a:r>
            <a:r>
              <a:rPr lang="en-US" sz="2600" b="1" dirty="0">
                <a:latin typeface="Verdana" panose="020B0604030504040204" pitchFamily="34" charset="0"/>
                <a:ea typeface="Verdana" panose="020B0604030504040204" pitchFamily="34" charset="0"/>
              </a:rPr>
              <a:t>shift </a:t>
            </a:r>
            <a:r>
              <a:rPr lang="en-US" sz="2600" dirty="0">
                <a:latin typeface="Verdana" panose="020B0604030504040204" pitchFamily="34" charset="0"/>
                <a:ea typeface="Verdana" panose="020B0604030504040204" pitchFamily="34" charset="0"/>
              </a:rPr>
              <a:t>towards a human rights approach </a:t>
            </a:r>
            <a:r>
              <a:rPr lang="en-US" sz="2600" dirty="0" smtClean="0">
                <a:latin typeface="Verdana" panose="020B0604030504040204" pitchFamily="34" charset="0"/>
                <a:ea typeface="Verdana" panose="020B0604030504040204" pitchFamily="34" charset="0"/>
              </a:rPr>
              <a:t>that </a:t>
            </a:r>
            <a:r>
              <a:rPr lang="en-US" sz="2600" dirty="0">
                <a:latin typeface="Verdana" panose="020B0604030504040204" pitchFamily="34" charset="0"/>
                <a:ea typeface="Verdana" panose="020B0604030504040204" pitchFamily="34" charset="0"/>
              </a:rPr>
              <a:t>focuses on the empowerment of older persons and </a:t>
            </a:r>
            <a:r>
              <a:rPr lang="en-US" sz="2600" dirty="0" err="1">
                <a:latin typeface="Verdana" panose="020B0604030504040204" pitchFamily="34" charset="0"/>
                <a:ea typeface="Verdana" panose="020B0604030504040204" pitchFamily="34" charset="0"/>
              </a:rPr>
              <a:t>valorisation</a:t>
            </a:r>
            <a:r>
              <a:rPr lang="en-US" sz="2600" dirty="0">
                <a:latin typeface="Verdana" panose="020B0604030504040204" pitchFamily="34" charset="0"/>
                <a:ea typeface="Verdana" panose="020B0604030504040204" pitchFamily="34" charset="0"/>
              </a:rPr>
              <a:t> of their capacity to live independently and </a:t>
            </a:r>
            <a:r>
              <a:rPr lang="en-US" sz="2600" dirty="0" smtClean="0">
                <a:latin typeface="Verdana" panose="020B0604030504040204" pitchFamily="34" charset="0"/>
                <a:ea typeface="Verdana" panose="020B0604030504040204" pitchFamily="34" charset="0"/>
              </a:rPr>
              <a:t>contribute </a:t>
            </a:r>
            <a:r>
              <a:rPr lang="en-US" sz="2600" dirty="0">
                <a:latin typeface="Verdana" panose="020B0604030504040204" pitchFamily="34" charset="0"/>
                <a:ea typeface="Verdana" panose="020B0604030504040204" pitchFamily="34" charset="0"/>
              </a:rPr>
              <a:t>to society </a:t>
            </a:r>
          </a:p>
        </p:txBody>
      </p:sp>
      <p:sp>
        <p:nvSpPr>
          <p:cNvPr id="4" name="TextBox 3"/>
          <p:cNvSpPr txBox="1"/>
          <p:nvPr/>
        </p:nvSpPr>
        <p:spPr>
          <a:xfrm>
            <a:off x="394114" y="1636776"/>
            <a:ext cx="9588086" cy="535211"/>
          </a:xfrm>
          <a:prstGeom prst="rect">
            <a:avLst/>
          </a:prstGeom>
          <a:noFill/>
        </p:spPr>
        <p:txBody>
          <a:bodyPr wrap="square" rtlCol="0">
            <a:spAutoFit/>
          </a:bodyPr>
          <a:lstStyle/>
          <a:p>
            <a:pPr>
              <a:lnSpc>
                <a:spcPct val="114000"/>
              </a:lnSpc>
            </a:pPr>
            <a:r>
              <a:rPr lang="en-GB" sz="2800" b="1" dirty="0" smtClean="0">
                <a:solidFill>
                  <a:srgbClr val="3260A1"/>
                </a:solidFill>
                <a:latin typeface="Verdana" panose="020B0604030504040204" pitchFamily="34" charset="0"/>
                <a:ea typeface="Verdana" panose="020B0604030504040204" pitchFamily="34" charset="0"/>
              </a:rPr>
              <a:t>In the long-run</a:t>
            </a:r>
            <a:endParaRPr lang="en-GB" sz="2800" b="1" dirty="0">
              <a:solidFill>
                <a:srgbClr val="3260A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1128988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94114" y="306733"/>
            <a:ext cx="7662957" cy="707886"/>
          </a:xfrm>
          <a:prstGeom prst="rect">
            <a:avLst/>
          </a:prstGeom>
          <a:noFill/>
        </p:spPr>
        <p:txBody>
          <a:bodyPr wrap="square" rtlCol="0">
            <a:spAutoFit/>
          </a:bodyPr>
          <a:lstStyle/>
          <a:p>
            <a:r>
              <a:rPr lang="en-GB" sz="4000" b="1" dirty="0" smtClean="0">
                <a:solidFill>
                  <a:srgbClr val="74C6AC"/>
                </a:solidFill>
              </a:rPr>
              <a:t>Next steps</a:t>
            </a:r>
            <a:endParaRPr lang="en-GB" sz="4000" dirty="0">
              <a:solidFill>
                <a:schemeClr val="bg2">
                  <a:lumMod val="25000"/>
                </a:schemeClr>
              </a:solidFill>
            </a:endParaRPr>
          </a:p>
        </p:txBody>
      </p:sp>
      <p:sp>
        <p:nvSpPr>
          <p:cNvPr id="15" name="TextBox 14"/>
          <p:cNvSpPr txBox="1"/>
          <p:nvPr/>
        </p:nvSpPr>
        <p:spPr>
          <a:xfrm>
            <a:off x="394114" y="2296534"/>
            <a:ext cx="11283536" cy="2983124"/>
          </a:xfrm>
          <a:prstGeom prst="rect">
            <a:avLst/>
          </a:prstGeom>
          <a:noFill/>
        </p:spPr>
        <p:txBody>
          <a:bodyPr wrap="square" rtlCol="0">
            <a:spAutoFit/>
          </a:bodyPr>
          <a:lstStyle/>
          <a:p>
            <a:pPr>
              <a:lnSpc>
                <a:spcPct val="114000"/>
              </a:lnSpc>
              <a:spcAft>
                <a:spcPts val="1200"/>
              </a:spcAft>
            </a:pPr>
            <a:r>
              <a:rPr lang="en-US" sz="2600" dirty="0" smtClean="0">
                <a:latin typeface="Verdana" panose="020B0604030504040204" pitchFamily="34" charset="0"/>
                <a:ea typeface="Verdana" panose="020B0604030504040204" pitchFamily="34" charset="0"/>
              </a:rPr>
              <a:t>Push for a </a:t>
            </a:r>
            <a:r>
              <a:rPr lang="en-US" sz="2600" b="1" dirty="0" smtClean="0">
                <a:latin typeface="Verdana" panose="020B0604030504040204" pitchFamily="34" charset="0"/>
                <a:ea typeface="Verdana" panose="020B0604030504040204" pitchFamily="34" charset="0"/>
              </a:rPr>
              <a:t>paradigm </a:t>
            </a:r>
            <a:r>
              <a:rPr lang="en-US" sz="2600" b="1" dirty="0">
                <a:latin typeface="Verdana" panose="020B0604030504040204" pitchFamily="34" charset="0"/>
                <a:ea typeface="Verdana" panose="020B0604030504040204" pitchFamily="34" charset="0"/>
              </a:rPr>
              <a:t>shift </a:t>
            </a:r>
            <a:r>
              <a:rPr lang="en-US" sz="2600" dirty="0">
                <a:latin typeface="Verdana" panose="020B0604030504040204" pitchFamily="34" charset="0"/>
                <a:ea typeface="Verdana" panose="020B0604030504040204" pitchFamily="34" charset="0"/>
              </a:rPr>
              <a:t>towards a human rights approach </a:t>
            </a:r>
            <a:r>
              <a:rPr lang="en-US" sz="2600" dirty="0" smtClean="0">
                <a:latin typeface="Verdana" panose="020B0604030504040204" pitchFamily="34" charset="0"/>
                <a:ea typeface="Verdana" panose="020B0604030504040204" pitchFamily="34" charset="0"/>
              </a:rPr>
              <a:t>that </a:t>
            </a:r>
            <a:r>
              <a:rPr lang="en-US" sz="2600" dirty="0">
                <a:latin typeface="Verdana" panose="020B0604030504040204" pitchFamily="34" charset="0"/>
                <a:ea typeface="Verdana" panose="020B0604030504040204" pitchFamily="34" charset="0"/>
              </a:rPr>
              <a:t>focuses on the empowerment of older persons and </a:t>
            </a:r>
            <a:r>
              <a:rPr lang="en-US" sz="2600" dirty="0" err="1">
                <a:latin typeface="Verdana" panose="020B0604030504040204" pitchFamily="34" charset="0"/>
                <a:ea typeface="Verdana" panose="020B0604030504040204" pitchFamily="34" charset="0"/>
              </a:rPr>
              <a:t>valorisation</a:t>
            </a:r>
            <a:r>
              <a:rPr lang="en-US" sz="2600" dirty="0">
                <a:latin typeface="Verdana" panose="020B0604030504040204" pitchFamily="34" charset="0"/>
                <a:ea typeface="Verdana" panose="020B0604030504040204" pitchFamily="34" charset="0"/>
              </a:rPr>
              <a:t> of their capacity to live independently and </a:t>
            </a:r>
            <a:r>
              <a:rPr lang="en-US" sz="2600" dirty="0" smtClean="0">
                <a:latin typeface="Verdana" panose="020B0604030504040204" pitchFamily="34" charset="0"/>
                <a:ea typeface="Verdana" panose="020B0604030504040204" pitchFamily="34" charset="0"/>
              </a:rPr>
              <a:t>contribute </a:t>
            </a:r>
            <a:r>
              <a:rPr lang="en-US" sz="2600" dirty="0">
                <a:latin typeface="Verdana" panose="020B0604030504040204" pitchFamily="34" charset="0"/>
                <a:ea typeface="Verdana" panose="020B0604030504040204" pitchFamily="34" charset="0"/>
              </a:rPr>
              <a:t>to society </a:t>
            </a:r>
          </a:p>
          <a:p>
            <a:pPr>
              <a:lnSpc>
                <a:spcPct val="114000"/>
              </a:lnSpc>
              <a:spcAft>
                <a:spcPts val="1200"/>
              </a:spcAft>
            </a:pPr>
            <a:r>
              <a:rPr lang="en-US" sz="2600" dirty="0" smtClean="0">
                <a:latin typeface="Verdana" panose="020B0604030504040204" pitchFamily="34" charset="0"/>
                <a:ea typeface="Verdana" panose="020B0604030504040204" pitchFamily="34" charset="0"/>
              </a:rPr>
              <a:t>Sustain </a:t>
            </a:r>
            <a:r>
              <a:rPr lang="en-US" sz="2600" dirty="0">
                <a:latin typeface="Verdana" panose="020B0604030504040204" pitchFamily="34" charset="0"/>
                <a:ea typeface="Verdana" panose="020B0604030504040204" pitchFamily="34" charset="0"/>
              </a:rPr>
              <a:t>the newly established </a:t>
            </a:r>
            <a:r>
              <a:rPr lang="en-US" sz="2600" b="1" dirty="0">
                <a:latin typeface="Verdana" panose="020B0604030504040204" pitchFamily="34" charset="0"/>
                <a:ea typeface="Verdana" panose="020B0604030504040204" pitchFamily="34" charset="0"/>
              </a:rPr>
              <a:t>community of </a:t>
            </a:r>
            <a:r>
              <a:rPr lang="en-US" sz="2600" b="1" dirty="0" smtClean="0">
                <a:latin typeface="Verdana" panose="020B0604030504040204" pitchFamily="34" charset="0"/>
                <a:ea typeface="Verdana" panose="020B0604030504040204" pitchFamily="34" charset="0"/>
              </a:rPr>
              <a:t>activists </a:t>
            </a:r>
            <a:r>
              <a:rPr lang="en-US" sz="2600" dirty="0">
                <a:latin typeface="Verdana" panose="020B0604030504040204" pitchFamily="34" charset="0"/>
                <a:ea typeface="Verdana" panose="020B0604030504040204" pitchFamily="34" charset="0"/>
              </a:rPr>
              <a:t>so we eventually achieve to reach this critical mass that </a:t>
            </a:r>
            <a:r>
              <a:rPr lang="en-US" sz="2600" dirty="0" smtClean="0">
                <a:latin typeface="Verdana" panose="020B0604030504040204" pitchFamily="34" charset="0"/>
                <a:ea typeface="Verdana" panose="020B0604030504040204" pitchFamily="34" charset="0"/>
              </a:rPr>
              <a:t>is necessary to address discrimination and human rights violations</a:t>
            </a:r>
            <a:endParaRPr lang="en-US" sz="2600" dirty="0">
              <a:latin typeface="Verdana" panose="020B0604030504040204" pitchFamily="34" charset="0"/>
              <a:ea typeface="Verdana" panose="020B0604030504040204" pitchFamily="34" charset="0"/>
            </a:endParaRPr>
          </a:p>
        </p:txBody>
      </p:sp>
      <p:sp>
        <p:nvSpPr>
          <p:cNvPr id="4" name="TextBox 3"/>
          <p:cNvSpPr txBox="1"/>
          <p:nvPr/>
        </p:nvSpPr>
        <p:spPr>
          <a:xfrm>
            <a:off x="394114" y="1636776"/>
            <a:ext cx="9588086" cy="535211"/>
          </a:xfrm>
          <a:prstGeom prst="rect">
            <a:avLst/>
          </a:prstGeom>
          <a:noFill/>
        </p:spPr>
        <p:txBody>
          <a:bodyPr wrap="square" rtlCol="0">
            <a:spAutoFit/>
          </a:bodyPr>
          <a:lstStyle/>
          <a:p>
            <a:pPr>
              <a:lnSpc>
                <a:spcPct val="114000"/>
              </a:lnSpc>
            </a:pPr>
            <a:r>
              <a:rPr lang="en-GB" sz="2800" b="1" dirty="0" smtClean="0">
                <a:solidFill>
                  <a:srgbClr val="3260A1"/>
                </a:solidFill>
                <a:latin typeface="Verdana" panose="020B0604030504040204" pitchFamily="34" charset="0"/>
                <a:ea typeface="Verdana" panose="020B0604030504040204" pitchFamily="34" charset="0"/>
              </a:rPr>
              <a:t>In the long-run</a:t>
            </a:r>
            <a:endParaRPr lang="en-GB" sz="2800" b="1" dirty="0">
              <a:solidFill>
                <a:srgbClr val="3260A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65986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94114" y="306733"/>
            <a:ext cx="7662957" cy="707886"/>
          </a:xfrm>
          <a:prstGeom prst="rect">
            <a:avLst/>
          </a:prstGeom>
          <a:noFill/>
        </p:spPr>
        <p:txBody>
          <a:bodyPr wrap="square" rtlCol="0">
            <a:spAutoFit/>
          </a:bodyPr>
          <a:lstStyle/>
          <a:p>
            <a:r>
              <a:rPr lang="en-GB" sz="4000" b="1" dirty="0" smtClean="0">
                <a:solidFill>
                  <a:srgbClr val="74C6AC"/>
                </a:solidFill>
              </a:rPr>
              <a:t>Next steps</a:t>
            </a:r>
            <a:endParaRPr lang="en-GB" sz="4000" dirty="0">
              <a:solidFill>
                <a:schemeClr val="bg2">
                  <a:lumMod val="25000"/>
                </a:schemeClr>
              </a:solidFill>
            </a:endParaRPr>
          </a:p>
        </p:txBody>
      </p:sp>
      <p:sp>
        <p:nvSpPr>
          <p:cNvPr id="15" name="TextBox 14"/>
          <p:cNvSpPr txBox="1"/>
          <p:nvPr/>
        </p:nvSpPr>
        <p:spPr>
          <a:xfrm>
            <a:off x="394114" y="2296534"/>
            <a:ext cx="11283536" cy="4049314"/>
          </a:xfrm>
          <a:prstGeom prst="rect">
            <a:avLst/>
          </a:prstGeom>
          <a:noFill/>
        </p:spPr>
        <p:txBody>
          <a:bodyPr wrap="square" rtlCol="0">
            <a:spAutoFit/>
          </a:bodyPr>
          <a:lstStyle/>
          <a:p>
            <a:pPr>
              <a:lnSpc>
                <a:spcPct val="114000"/>
              </a:lnSpc>
              <a:spcAft>
                <a:spcPts val="1200"/>
              </a:spcAft>
            </a:pPr>
            <a:r>
              <a:rPr lang="en-US" sz="2600" dirty="0" smtClean="0">
                <a:latin typeface="Verdana" panose="020B0604030504040204" pitchFamily="34" charset="0"/>
                <a:ea typeface="Verdana" panose="020B0604030504040204" pitchFamily="34" charset="0"/>
              </a:rPr>
              <a:t>Push for a </a:t>
            </a:r>
            <a:r>
              <a:rPr lang="en-US" sz="2600" b="1" dirty="0" smtClean="0">
                <a:latin typeface="Verdana" panose="020B0604030504040204" pitchFamily="34" charset="0"/>
                <a:ea typeface="Verdana" panose="020B0604030504040204" pitchFamily="34" charset="0"/>
              </a:rPr>
              <a:t>paradigm </a:t>
            </a:r>
            <a:r>
              <a:rPr lang="en-US" sz="2600" b="1" dirty="0">
                <a:latin typeface="Verdana" panose="020B0604030504040204" pitchFamily="34" charset="0"/>
                <a:ea typeface="Verdana" panose="020B0604030504040204" pitchFamily="34" charset="0"/>
              </a:rPr>
              <a:t>shift </a:t>
            </a:r>
            <a:r>
              <a:rPr lang="en-US" sz="2600" dirty="0">
                <a:latin typeface="Verdana" panose="020B0604030504040204" pitchFamily="34" charset="0"/>
                <a:ea typeface="Verdana" panose="020B0604030504040204" pitchFamily="34" charset="0"/>
              </a:rPr>
              <a:t>towards a human rights approach </a:t>
            </a:r>
            <a:r>
              <a:rPr lang="en-US" sz="2600" dirty="0" smtClean="0">
                <a:latin typeface="Verdana" panose="020B0604030504040204" pitchFamily="34" charset="0"/>
                <a:ea typeface="Verdana" panose="020B0604030504040204" pitchFamily="34" charset="0"/>
              </a:rPr>
              <a:t>that </a:t>
            </a:r>
            <a:r>
              <a:rPr lang="en-US" sz="2600" dirty="0">
                <a:latin typeface="Verdana" panose="020B0604030504040204" pitchFamily="34" charset="0"/>
                <a:ea typeface="Verdana" panose="020B0604030504040204" pitchFamily="34" charset="0"/>
              </a:rPr>
              <a:t>focuses on the empowerment of older persons and </a:t>
            </a:r>
            <a:r>
              <a:rPr lang="en-US" sz="2600" dirty="0" err="1">
                <a:latin typeface="Verdana" panose="020B0604030504040204" pitchFamily="34" charset="0"/>
                <a:ea typeface="Verdana" panose="020B0604030504040204" pitchFamily="34" charset="0"/>
              </a:rPr>
              <a:t>valorisation</a:t>
            </a:r>
            <a:r>
              <a:rPr lang="en-US" sz="2600" dirty="0">
                <a:latin typeface="Verdana" panose="020B0604030504040204" pitchFamily="34" charset="0"/>
                <a:ea typeface="Verdana" panose="020B0604030504040204" pitchFamily="34" charset="0"/>
              </a:rPr>
              <a:t> of their capacity to live independently and </a:t>
            </a:r>
            <a:r>
              <a:rPr lang="en-US" sz="2600" dirty="0" smtClean="0">
                <a:latin typeface="Verdana" panose="020B0604030504040204" pitchFamily="34" charset="0"/>
                <a:ea typeface="Verdana" panose="020B0604030504040204" pitchFamily="34" charset="0"/>
              </a:rPr>
              <a:t>contribute </a:t>
            </a:r>
            <a:r>
              <a:rPr lang="en-US" sz="2600" dirty="0">
                <a:latin typeface="Verdana" panose="020B0604030504040204" pitchFamily="34" charset="0"/>
                <a:ea typeface="Verdana" panose="020B0604030504040204" pitchFamily="34" charset="0"/>
              </a:rPr>
              <a:t>to society </a:t>
            </a:r>
          </a:p>
          <a:p>
            <a:pPr>
              <a:lnSpc>
                <a:spcPct val="114000"/>
              </a:lnSpc>
              <a:spcAft>
                <a:spcPts val="1200"/>
              </a:spcAft>
            </a:pPr>
            <a:r>
              <a:rPr lang="en-US" sz="2600" dirty="0" smtClean="0">
                <a:latin typeface="Verdana" panose="020B0604030504040204" pitchFamily="34" charset="0"/>
                <a:ea typeface="Verdana" panose="020B0604030504040204" pitchFamily="34" charset="0"/>
              </a:rPr>
              <a:t>Sustain </a:t>
            </a:r>
            <a:r>
              <a:rPr lang="en-US" sz="2600" dirty="0">
                <a:latin typeface="Verdana" panose="020B0604030504040204" pitchFamily="34" charset="0"/>
                <a:ea typeface="Verdana" panose="020B0604030504040204" pitchFamily="34" charset="0"/>
              </a:rPr>
              <a:t>the newly established </a:t>
            </a:r>
            <a:r>
              <a:rPr lang="en-US" sz="2600" b="1" dirty="0">
                <a:latin typeface="Verdana" panose="020B0604030504040204" pitchFamily="34" charset="0"/>
                <a:ea typeface="Verdana" panose="020B0604030504040204" pitchFamily="34" charset="0"/>
              </a:rPr>
              <a:t>community of </a:t>
            </a:r>
            <a:r>
              <a:rPr lang="en-US" sz="2600" b="1" dirty="0" smtClean="0">
                <a:latin typeface="Verdana" panose="020B0604030504040204" pitchFamily="34" charset="0"/>
                <a:ea typeface="Verdana" panose="020B0604030504040204" pitchFamily="34" charset="0"/>
              </a:rPr>
              <a:t>activists </a:t>
            </a:r>
            <a:r>
              <a:rPr lang="en-US" sz="2600" dirty="0">
                <a:latin typeface="Verdana" panose="020B0604030504040204" pitchFamily="34" charset="0"/>
                <a:ea typeface="Verdana" panose="020B0604030504040204" pitchFamily="34" charset="0"/>
              </a:rPr>
              <a:t>so we eventually achieve to reach this critical mass that </a:t>
            </a:r>
            <a:r>
              <a:rPr lang="en-US" sz="2600" dirty="0" smtClean="0">
                <a:latin typeface="Verdana" panose="020B0604030504040204" pitchFamily="34" charset="0"/>
                <a:ea typeface="Verdana" panose="020B0604030504040204" pitchFamily="34" charset="0"/>
              </a:rPr>
              <a:t>is necessary to address discrimination and human rights violations</a:t>
            </a:r>
            <a:endParaRPr lang="en-US" sz="2600" dirty="0">
              <a:latin typeface="Verdana" panose="020B0604030504040204" pitchFamily="34" charset="0"/>
              <a:ea typeface="Verdana" panose="020B0604030504040204" pitchFamily="34" charset="0"/>
            </a:endParaRPr>
          </a:p>
          <a:p>
            <a:pPr>
              <a:lnSpc>
                <a:spcPct val="114000"/>
              </a:lnSpc>
              <a:spcAft>
                <a:spcPts val="1200"/>
              </a:spcAft>
            </a:pPr>
            <a:r>
              <a:rPr lang="en-US" sz="2600" dirty="0" smtClean="0">
                <a:latin typeface="Verdana" panose="020B0604030504040204" pitchFamily="34" charset="0"/>
                <a:ea typeface="Verdana" panose="020B0604030504040204" pitchFamily="34" charset="0"/>
              </a:rPr>
              <a:t>Mainstream ageism to address it in </a:t>
            </a:r>
            <a:r>
              <a:rPr lang="en-US" sz="2600" b="1" dirty="0" smtClean="0">
                <a:latin typeface="Verdana" panose="020B0604030504040204" pitchFamily="34" charset="0"/>
                <a:ea typeface="Verdana" panose="020B0604030504040204" pitchFamily="34" charset="0"/>
              </a:rPr>
              <a:t>intersection</a:t>
            </a:r>
            <a:r>
              <a:rPr lang="en-US" sz="2600" dirty="0" smtClean="0">
                <a:latin typeface="Verdana" panose="020B0604030504040204" pitchFamily="34" charset="0"/>
                <a:ea typeface="Verdana" panose="020B0604030504040204" pitchFamily="34" charset="0"/>
              </a:rPr>
              <a:t> with other discrimination faced </a:t>
            </a:r>
            <a:r>
              <a:rPr lang="en-US" sz="2600" dirty="0">
                <a:latin typeface="Verdana" panose="020B0604030504040204" pitchFamily="34" charset="0"/>
                <a:ea typeface="Verdana" panose="020B0604030504040204" pitchFamily="34" charset="0"/>
              </a:rPr>
              <a:t>by different groups in society</a:t>
            </a:r>
          </a:p>
        </p:txBody>
      </p:sp>
      <p:sp>
        <p:nvSpPr>
          <p:cNvPr id="4" name="TextBox 3"/>
          <p:cNvSpPr txBox="1"/>
          <p:nvPr/>
        </p:nvSpPr>
        <p:spPr>
          <a:xfrm>
            <a:off x="394114" y="1636776"/>
            <a:ext cx="9588086" cy="535211"/>
          </a:xfrm>
          <a:prstGeom prst="rect">
            <a:avLst/>
          </a:prstGeom>
          <a:noFill/>
        </p:spPr>
        <p:txBody>
          <a:bodyPr wrap="square" rtlCol="0">
            <a:spAutoFit/>
          </a:bodyPr>
          <a:lstStyle/>
          <a:p>
            <a:pPr>
              <a:lnSpc>
                <a:spcPct val="114000"/>
              </a:lnSpc>
            </a:pPr>
            <a:r>
              <a:rPr lang="en-GB" sz="2800" b="1" dirty="0" smtClean="0">
                <a:solidFill>
                  <a:srgbClr val="3260A1"/>
                </a:solidFill>
                <a:latin typeface="Verdana" panose="020B0604030504040204" pitchFamily="34" charset="0"/>
                <a:ea typeface="Verdana" panose="020B0604030504040204" pitchFamily="34" charset="0"/>
              </a:rPr>
              <a:t>In the long-run</a:t>
            </a:r>
            <a:endParaRPr lang="en-GB" sz="2800" b="1" dirty="0">
              <a:solidFill>
                <a:srgbClr val="3260A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435989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image002"/>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002"/>
          <p:cNvSpPr>
            <a:spLocks noChangeAspect="1" noChangeArrowheads="1"/>
          </p:cNvSpPr>
          <p:nvPr/>
        </p:nvSpPr>
        <p:spPr bwMode="auto">
          <a:xfrm>
            <a:off x="307975" y="-1222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00" y="387000"/>
            <a:ext cx="12168001" cy="6084000"/>
          </a:xfrm>
          <a:prstGeom prst="rect">
            <a:avLst/>
          </a:prstGeom>
        </p:spPr>
      </p:pic>
    </p:spTree>
    <p:extLst>
      <p:ext uri="{BB962C8B-B14F-4D97-AF65-F5344CB8AC3E}">
        <p14:creationId xmlns:p14="http://schemas.microsoft.com/office/powerpoint/2010/main" val="3741490117"/>
      </p:ext>
    </p:extLst>
  </p:cSld>
  <p:clrMapOvr>
    <a:masterClrMapping/>
  </p:clrMapOvr>
  <p:transition spd="slow">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22A35"/>
        </a:solidFill>
        <a:effectLst/>
      </p:bgPr>
    </p:bg>
    <p:spTree>
      <p:nvGrpSpPr>
        <p:cNvPr id="1" name=""/>
        <p:cNvGrpSpPr/>
        <p:nvPr/>
      </p:nvGrpSpPr>
      <p:grpSpPr>
        <a:xfrm>
          <a:off x="0" y="0"/>
          <a:ext cx="0" cy="0"/>
          <a:chOff x="0" y="0"/>
          <a:chExt cx="0" cy="0"/>
        </a:xfrm>
      </p:grpSpPr>
      <p:sp>
        <p:nvSpPr>
          <p:cNvPr id="2" name="TextBox 1"/>
          <p:cNvSpPr txBox="1"/>
          <p:nvPr/>
        </p:nvSpPr>
        <p:spPr>
          <a:xfrm>
            <a:off x="1006774" y="2951947"/>
            <a:ext cx="10178452" cy="954107"/>
          </a:xfrm>
          <a:prstGeom prst="rect">
            <a:avLst/>
          </a:prstGeom>
          <a:noFill/>
        </p:spPr>
        <p:txBody>
          <a:bodyPr wrap="square" rtlCol="0">
            <a:spAutoFit/>
          </a:bodyPr>
          <a:lstStyle/>
          <a:p>
            <a:pPr algn="ctr"/>
            <a:r>
              <a:rPr lang="en-US" sz="2800" b="1" dirty="0" smtClean="0">
                <a:solidFill>
                  <a:srgbClr val="3260A1"/>
                </a:solidFill>
              </a:rPr>
              <a:t>THANK YOU!</a:t>
            </a:r>
          </a:p>
          <a:p>
            <a:pPr algn="ctr"/>
            <a:r>
              <a:rPr lang="en-US" sz="2800" dirty="0" smtClean="0">
                <a:solidFill>
                  <a:schemeClr val="bg1"/>
                </a:solidFill>
              </a:rPr>
              <a:t>estelle.huchet@age-platform.eu</a:t>
            </a:r>
            <a:endParaRPr lang="en-GB" sz="2800" dirty="0">
              <a:solidFill>
                <a:schemeClr val="bg1"/>
              </a:solidFill>
            </a:endParaRPr>
          </a:p>
        </p:txBody>
      </p:sp>
      <p:sp>
        <p:nvSpPr>
          <p:cNvPr id="3" name="AutoShape 2" descr="image002"/>
          <p:cNvSpPr>
            <a:spLocks noChangeAspect="1" noChangeArrowheads="1"/>
          </p:cNvSpPr>
          <p:nvPr/>
        </p:nvSpPr>
        <p:spPr bwMode="auto">
          <a:xfrm>
            <a:off x="155575" y="-2746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AutoShape 4" descr="image002"/>
          <p:cNvSpPr>
            <a:spLocks noChangeAspect="1" noChangeArrowheads="1"/>
          </p:cNvSpPr>
          <p:nvPr/>
        </p:nvSpPr>
        <p:spPr bwMode="auto">
          <a:xfrm>
            <a:off x="307975" y="-1222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786840367"/>
      </p:ext>
    </p:extLst>
  </p:cSld>
  <p:clrMapOvr>
    <a:masterClrMapping/>
  </p:clrMapOvr>
  <p:transition spd="slow">
    <p:comb/>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Custom 1">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10907</TotalTime>
  <Words>855</Words>
  <Application>Microsoft Office PowerPoint</Application>
  <PresentationFormat>Widescreen</PresentationFormat>
  <Paragraphs>146</Paragraphs>
  <Slides>27</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27</vt:i4>
      </vt:variant>
    </vt:vector>
  </HeadingPairs>
  <TitlesOfParts>
    <vt:vector size="36" baseType="lpstr">
      <vt:lpstr>Arial</vt:lpstr>
      <vt:lpstr>Calibri</vt:lpstr>
      <vt:lpstr>Calibri (Body)</vt:lpstr>
      <vt:lpstr>Lucida Sans Unicode</vt:lpstr>
      <vt:lpstr>Source Sans Pro Light</vt:lpstr>
      <vt:lpstr>Times New Roman</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SignAddict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AbuSina</dc:creator>
  <cp:lastModifiedBy>Extern AGE</cp:lastModifiedBy>
  <cp:revision>1219</cp:revision>
  <cp:lastPrinted>2017-06-29T08:30:24Z</cp:lastPrinted>
  <dcterms:created xsi:type="dcterms:W3CDTF">2014-09-15T07:14:39Z</dcterms:created>
  <dcterms:modified xsi:type="dcterms:W3CDTF">2018-12-12T01:41:05Z</dcterms:modified>
</cp:coreProperties>
</file>